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70"/>
  </p:notesMasterIdLst>
  <p:sldIdLst>
    <p:sldId id="256" r:id="rId2"/>
    <p:sldId id="257" r:id="rId3"/>
    <p:sldId id="259" r:id="rId4"/>
    <p:sldId id="265" r:id="rId5"/>
    <p:sldId id="266" r:id="rId6"/>
    <p:sldId id="260" r:id="rId7"/>
    <p:sldId id="267" r:id="rId8"/>
    <p:sldId id="284" r:id="rId9"/>
    <p:sldId id="285" r:id="rId10"/>
    <p:sldId id="286" r:id="rId11"/>
    <p:sldId id="268" r:id="rId12"/>
    <p:sldId id="269" r:id="rId13"/>
    <p:sldId id="296" r:id="rId14"/>
    <p:sldId id="261" r:id="rId15"/>
    <p:sldId id="270" r:id="rId16"/>
    <p:sldId id="271" r:id="rId17"/>
    <p:sldId id="272" r:id="rId18"/>
    <p:sldId id="287" r:id="rId19"/>
    <p:sldId id="288" r:id="rId20"/>
    <p:sldId id="289" r:id="rId21"/>
    <p:sldId id="262" r:id="rId22"/>
    <p:sldId id="274" r:id="rId23"/>
    <p:sldId id="321" r:id="rId24"/>
    <p:sldId id="297" r:id="rId25"/>
    <p:sldId id="322" r:id="rId26"/>
    <p:sldId id="323" r:id="rId27"/>
    <p:sldId id="324" r:id="rId28"/>
    <p:sldId id="298" r:id="rId29"/>
    <p:sldId id="275" r:id="rId30"/>
    <p:sldId id="276" r:id="rId31"/>
    <p:sldId id="303" r:id="rId32"/>
    <p:sldId id="277" r:id="rId33"/>
    <p:sldId id="306" r:id="rId34"/>
    <p:sldId id="304" r:id="rId35"/>
    <p:sldId id="318" r:id="rId36"/>
    <p:sldId id="325" r:id="rId37"/>
    <p:sldId id="326" r:id="rId38"/>
    <p:sldId id="305" r:id="rId39"/>
    <p:sldId id="328" r:id="rId40"/>
    <p:sldId id="329" r:id="rId41"/>
    <p:sldId id="263" r:id="rId42"/>
    <p:sldId id="278" r:id="rId43"/>
    <p:sldId id="310" r:id="rId44"/>
    <p:sldId id="279" r:id="rId45"/>
    <p:sldId id="280" r:id="rId46"/>
    <p:sldId id="290" r:id="rId47"/>
    <p:sldId id="291" r:id="rId48"/>
    <p:sldId id="292" r:id="rId49"/>
    <p:sldId id="293" r:id="rId50"/>
    <p:sldId id="281" r:id="rId51"/>
    <p:sldId id="314" r:id="rId52"/>
    <p:sldId id="315" r:id="rId53"/>
    <p:sldId id="264" r:id="rId54"/>
    <p:sldId id="294" r:id="rId55"/>
    <p:sldId id="295" r:id="rId56"/>
    <p:sldId id="319" r:id="rId57"/>
    <p:sldId id="282" r:id="rId58"/>
    <p:sldId id="283" r:id="rId59"/>
    <p:sldId id="316" r:id="rId60"/>
    <p:sldId id="317" r:id="rId61"/>
    <p:sldId id="273" r:id="rId62"/>
    <p:sldId id="299" r:id="rId63"/>
    <p:sldId id="307" r:id="rId64"/>
    <p:sldId id="308" r:id="rId65"/>
    <p:sldId id="309" r:id="rId66"/>
    <p:sldId id="300" r:id="rId67"/>
    <p:sldId id="301" r:id="rId68"/>
    <p:sldId id="302" r:id="rId6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79B86"/>
    <a:srgbClr val="C8560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308" autoAdjust="0"/>
    <p:restoredTop sz="84938" autoAdjust="0"/>
  </p:normalViewPr>
  <p:slideViewPr>
    <p:cSldViewPr snapToGrid="0">
      <p:cViewPr>
        <p:scale>
          <a:sx n="75" d="100"/>
          <a:sy n="75" d="100"/>
        </p:scale>
        <p:origin x="960" y="4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 Type="http://schemas.openxmlformats.org/officeDocument/2006/relationships/slide" Target="slides/slide6.xml"/><Relationship Id="rId71"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notesMaster" Target="notesMasters/notesMaster1.xml"/><Relationship Id="rId75"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15.wmf"/><Relationship Id="rId1" Type="http://schemas.openxmlformats.org/officeDocument/2006/relationships/image" Target="../media/image14.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18.wmf"/><Relationship Id="rId1" Type="http://schemas.openxmlformats.org/officeDocument/2006/relationships/image" Target="../media/image17.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B133D25-F057-4F4B-AD37-4377B1E7BF4B}" type="datetimeFigureOut">
              <a:rPr lang="zh-CN" altLang="en-US" smtClean="0"/>
              <a:t>2018/1/28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880D3C1-49AB-430B-8061-D25A4B8D5C8F}" type="slidenum">
              <a:rPr lang="zh-CN" altLang="en-US" smtClean="0"/>
              <a:t>‹#›</a:t>
            </a:fld>
            <a:endParaRPr lang="zh-CN" altLang="en-US"/>
          </a:p>
        </p:txBody>
      </p:sp>
    </p:spTree>
    <p:extLst>
      <p:ext uri="{BB962C8B-B14F-4D97-AF65-F5344CB8AC3E}">
        <p14:creationId xmlns:p14="http://schemas.microsoft.com/office/powerpoint/2010/main" val="16639060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ja-JP" altLang="en-US" dirty="0"/>
              <a:t>ユーザーがまだ見てない映画に対して好きかどうかを推測するために、</a:t>
            </a:r>
            <a:r>
              <a:rPr lang="en-US" altLang="ja-JP" dirty="0"/>
              <a:t>SVD</a:t>
            </a:r>
            <a:r>
              <a:rPr lang="ja-JP" altLang="en-US" dirty="0"/>
              <a:t>で予測します。</a:t>
            </a:r>
            <a:endParaRPr lang="en-US" altLang="ja-JP" dirty="0"/>
          </a:p>
          <a:p>
            <a:r>
              <a:rPr lang="ja-JP" altLang="en-US" dirty="0"/>
              <a:t>方法は、数値計算で誤差小さいマトリックス</a:t>
            </a:r>
            <a:r>
              <a:rPr lang="en-US" altLang="ja-JP" dirty="0"/>
              <a:t>U</a:t>
            </a:r>
            <a:r>
              <a:rPr lang="ja-JP" altLang="en-US" dirty="0"/>
              <a:t>掛ける</a:t>
            </a:r>
            <a:r>
              <a:rPr lang="en-US" altLang="ja-JP" dirty="0"/>
              <a:t>V</a:t>
            </a:r>
            <a:r>
              <a:rPr lang="ja-JP" altLang="en-US" dirty="0"/>
              <a:t>を求めて、それから逆に</a:t>
            </a:r>
            <a:r>
              <a:rPr lang="en-US" altLang="ja-JP" dirty="0"/>
              <a:t>M</a:t>
            </a:r>
            <a:r>
              <a:rPr lang="ja-JP" altLang="en-US" dirty="0"/>
              <a:t>の空白データを予測します</a:t>
            </a:r>
            <a:endParaRPr lang="zh-CN" altLang="en-US" dirty="0"/>
          </a:p>
        </p:txBody>
      </p:sp>
      <p:sp>
        <p:nvSpPr>
          <p:cNvPr id="4" name="灯片编号占位符 3"/>
          <p:cNvSpPr>
            <a:spLocks noGrp="1"/>
          </p:cNvSpPr>
          <p:nvPr>
            <p:ph type="sldNum" sz="quarter" idx="10"/>
          </p:nvPr>
        </p:nvSpPr>
        <p:spPr/>
        <p:txBody>
          <a:bodyPr/>
          <a:lstStyle/>
          <a:p>
            <a:fld id="{C880D3C1-49AB-430B-8061-D25A4B8D5C8F}" type="slidenum">
              <a:rPr lang="zh-CN" altLang="en-US" smtClean="0"/>
              <a:t>9</a:t>
            </a:fld>
            <a:endParaRPr lang="zh-CN" altLang="en-US"/>
          </a:p>
        </p:txBody>
      </p:sp>
    </p:spTree>
    <p:extLst>
      <p:ext uri="{BB962C8B-B14F-4D97-AF65-F5344CB8AC3E}">
        <p14:creationId xmlns:p14="http://schemas.microsoft.com/office/powerpoint/2010/main" val="21433235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ja-JP" altLang="en-US" dirty="0"/>
              <a:t>図のように、商品の色も同じ手段で</a:t>
            </a:r>
            <a:r>
              <a:rPr lang="en-US" altLang="ja-JP" dirty="0"/>
              <a:t>Munsell Color Chips</a:t>
            </a:r>
            <a:r>
              <a:rPr lang="ja-JP" altLang="en-US" dirty="0"/>
              <a:t>上の色分布を取得する</a:t>
            </a:r>
            <a:endParaRPr lang="zh-CN" altLang="en-US" dirty="0"/>
          </a:p>
        </p:txBody>
      </p:sp>
      <p:sp>
        <p:nvSpPr>
          <p:cNvPr id="4" name="灯片编号占位符 3"/>
          <p:cNvSpPr>
            <a:spLocks noGrp="1"/>
          </p:cNvSpPr>
          <p:nvPr>
            <p:ph type="sldNum" sz="quarter" idx="10"/>
          </p:nvPr>
        </p:nvSpPr>
        <p:spPr/>
        <p:txBody>
          <a:bodyPr/>
          <a:lstStyle/>
          <a:p>
            <a:fld id="{C880D3C1-49AB-430B-8061-D25A4B8D5C8F}" type="slidenum">
              <a:rPr lang="zh-CN" altLang="en-US" smtClean="0"/>
              <a:t>19</a:t>
            </a:fld>
            <a:endParaRPr lang="zh-CN" altLang="en-US"/>
          </a:p>
        </p:txBody>
      </p:sp>
    </p:spTree>
    <p:extLst>
      <p:ext uri="{BB962C8B-B14F-4D97-AF65-F5344CB8AC3E}">
        <p14:creationId xmlns:p14="http://schemas.microsoft.com/office/powerpoint/2010/main" val="23325292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ja-JP" altLang="en-US" dirty="0"/>
              <a:t>ここで商品の色分布と各調性格の色分布を</a:t>
            </a:r>
            <a:r>
              <a:rPr lang="en-US" altLang="ja-JP" dirty="0"/>
              <a:t>EMD</a:t>
            </a:r>
            <a:r>
              <a:rPr lang="ja-JP" altLang="en-US" dirty="0"/>
              <a:t>距離計算して、例えば商品と</a:t>
            </a:r>
            <a:r>
              <a:rPr lang="en-US" altLang="ja-JP" dirty="0"/>
              <a:t>CM</a:t>
            </a:r>
            <a:r>
              <a:rPr lang="ja-JP" altLang="en-US" dirty="0"/>
              <a:t>調色の距離が一番近くて、その商品も</a:t>
            </a:r>
            <a:r>
              <a:rPr lang="en-US" altLang="ja-JP" dirty="0"/>
              <a:t>CM</a:t>
            </a:r>
            <a:r>
              <a:rPr lang="ja-JP" altLang="en-US" dirty="0"/>
              <a:t>調性格を持つと推定します。</a:t>
            </a:r>
            <a:endParaRPr lang="zh-CN" altLang="en-US" dirty="0"/>
          </a:p>
        </p:txBody>
      </p:sp>
      <p:sp>
        <p:nvSpPr>
          <p:cNvPr id="4" name="灯片编号占位符 3"/>
          <p:cNvSpPr>
            <a:spLocks noGrp="1"/>
          </p:cNvSpPr>
          <p:nvPr>
            <p:ph type="sldNum" sz="quarter" idx="10"/>
          </p:nvPr>
        </p:nvSpPr>
        <p:spPr/>
        <p:txBody>
          <a:bodyPr/>
          <a:lstStyle/>
          <a:p>
            <a:fld id="{C880D3C1-49AB-430B-8061-D25A4B8D5C8F}" type="slidenum">
              <a:rPr lang="zh-CN" altLang="en-US" smtClean="0"/>
              <a:t>20</a:t>
            </a:fld>
            <a:endParaRPr lang="zh-CN" altLang="en-US"/>
          </a:p>
        </p:txBody>
      </p:sp>
    </p:spTree>
    <p:extLst>
      <p:ext uri="{BB962C8B-B14F-4D97-AF65-F5344CB8AC3E}">
        <p14:creationId xmlns:p14="http://schemas.microsoft.com/office/powerpoint/2010/main" val="39184331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880D3C1-49AB-430B-8061-D25A4B8D5C8F}" type="slidenum">
              <a:rPr lang="zh-CN" altLang="en-US" smtClean="0"/>
              <a:t>22</a:t>
            </a:fld>
            <a:endParaRPr lang="zh-CN" altLang="en-US"/>
          </a:p>
        </p:txBody>
      </p:sp>
    </p:spTree>
    <p:extLst>
      <p:ext uri="{BB962C8B-B14F-4D97-AF65-F5344CB8AC3E}">
        <p14:creationId xmlns:p14="http://schemas.microsoft.com/office/powerpoint/2010/main" val="27270790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ja-JP" altLang="en-US" dirty="0"/>
              <a:t>ユーザーベース手法を利用するとき、ユーザーの閲覧・購入履歴データが不可欠です。</a:t>
            </a:r>
            <a:endParaRPr lang="en-US" altLang="ja-JP" dirty="0"/>
          </a:p>
          <a:p>
            <a:r>
              <a:rPr lang="ja-JP" altLang="en-US" dirty="0"/>
              <a:t>右図のように、ユーザー</a:t>
            </a:r>
            <a:r>
              <a:rPr lang="en-US" altLang="ja-JP" dirty="0"/>
              <a:t>ABCD</a:t>
            </a:r>
            <a:r>
              <a:rPr lang="ja-JP" altLang="en-US" dirty="0"/>
              <a:t>の閲覧データを準備します。</a:t>
            </a:r>
            <a:endParaRPr lang="en-US" altLang="ja-JP" dirty="0"/>
          </a:p>
          <a:p>
            <a:r>
              <a:rPr lang="ja-JP" altLang="en-US" dirty="0"/>
              <a:t>それから</a:t>
            </a:r>
            <a:r>
              <a:rPr lang="en-US" altLang="ja-JP" dirty="0"/>
              <a:t>Crab</a:t>
            </a:r>
            <a:r>
              <a:rPr lang="ja-JP" altLang="en-US" dirty="0"/>
              <a:t>というオープンソースを利用します、</a:t>
            </a:r>
            <a:r>
              <a:rPr lang="en-US" altLang="ja-JP" dirty="0"/>
              <a:t>Crab</a:t>
            </a:r>
            <a:r>
              <a:rPr lang="ja-JP" altLang="en-US" dirty="0"/>
              <a:t>は類似度評価のアルゴリズムを提供して、ユーザーの類似度を計算できます。</a:t>
            </a:r>
            <a:endParaRPr lang="en-US" altLang="ja-JP" dirty="0"/>
          </a:p>
          <a:p>
            <a:r>
              <a:rPr lang="ja-JP" altLang="en-US" dirty="0"/>
              <a:t>ここで</a:t>
            </a:r>
            <a:r>
              <a:rPr lang="en-US" altLang="ja-JP" dirty="0"/>
              <a:t>Cosine</a:t>
            </a:r>
            <a:r>
              <a:rPr lang="ja-JP" altLang="en-US" dirty="0"/>
              <a:t>距離を採用します。</a:t>
            </a:r>
            <a:endParaRPr lang="en-US" altLang="ja-JP" dirty="0"/>
          </a:p>
          <a:p>
            <a:r>
              <a:rPr lang="ja-JP" altLang="en-US" dirty="0"/>
              <a:t>最後に類似度高いユーザを見つけて、商品をレコメンドします。</a:t>
            </a:r>
            <a:endParaRPr lang="zh-CN" altLang="en-US" dirty="0"/>
          </a:p>
        </p:txBody>
      </p:sp>
      <p:sp>
        <p:nvSpPr>
          <p:cNvPr id="4" name="灯片编号占位符 3"/>
          <p:cNvSpPr>
            <a:spLocks noGrp="1"/>
          </p:cNvSpPr>
          <p:nvPr>
            <p:ph type="sldNum" sz="quarter" idx="10"/>
          </p:nvPr>
        </p:nvSpPr>
        <p:spPr/>
        <p:txBody>
          <a:bodyPr/>
          <a:lstStyle/>
          <a:p>
            <a:fld id="{C880D3C1-49AB-430B-8061-D25A4B8D5C8F}" type="slidenum">
              <a:rPr lang="zh-CN" altLang="en-US" smtClean="0"/>
              <a:t>29</a:t>
            </a:fld>
            <a:endParaRPr lang="zh-CN" altLang="en-US"/>
          </a:p>
        </p:txBody>
      </p:sp>
    </p:spTree>
    <p:extLst>
      <p:ext uri="{BB962C8B-B14F-4D97-AF65-F5344CB8AC3E}">
        <p14:creationId xmlns:p14="http://schemas.microsoft.com/office/powerpoint/2010/main" val="30139760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ja-JP" altLang="en-US" dirty="0"/>
              <a:t>コンテンツベースは商品のキーワードをベースにした協調フィルタリングですから、まず</a:t>
            </a:r>
            <a:r>
              <a:rPr lang="en-US" altLang="ja-JP" dirty="0"/>
              <a:t>IROYA</a:t>
            </a:r>
            <a:r>
              <a:rPr lang="ja-JP" altLang="en-US" dirty="0"/>
              <a:t>サイトから商品のキーワードを自動的にダウンロードします。</a:t>
            </a:r>
            <a:endParaRPr lang="en-US" altLang="ja-JP" dirty="0"/>
          </a:p>
          <a:p>
            <a:r>
              <a:rPr lang="ja-JP" altLang="en-US" dirty="0"/>
              <a:t>ちなみに今回利用したコンテンツベースオープンソースは英語しか対応しないので、キーワード内容を</a:t>
            </a:r>
            <a:r>
              <a:rPr lang="en-US" altLang="ja-JP" dirty="0" err="1"/>
              <a:t>GoogleTransAPI</a:t>
            </a:r>
            <a:r>
              <a:rPr lang="ja-JP" altLang="en-US" dirty="0"/>
              <a:t>で英語に通訳します。</a:t>
            </a:r>
            <a:endParaRPr lang="zh-CN" altLang="en-US" dirty="0"/>
          </a:p>
        </p:txBody>
      </p:sp>
      <p:sp>
        <p:nvSpPr>
          <p:cNvPr id="4" name="灯片编号占位符 3"/>
          <p:cNvSpPr>
            <a:spLocks noGrp="1"/>
          </p:cNvSpPr>
          <p:nvPr>
            <p:ph type="sldNum" sz="quarter" idx="10"/>
          </p:nvPr>
        </p:nvSpPr>
        <p:spPr/>
        <p:txBody>
          <a:bodyPr/>
          <a:lstStyle/>
          <a:p>
            <a:fld id="{C880D3C1-49AB-430B-8061-D25A4B8D5C8F}" type="slidenum">
              <a:rPr lang="zh-CN" altLang="en-US" smtClean="0"/>
              <a:t>30</a:t>
            </a:fld>
            <a:endParaRPr lang="zh-CN" altLang="en-US"/>
          </a:p>
        </p:txBody>
      </p:sp>
    </p:spTree>
    <p:extLst>
      <p:ext uri="{BB962C8B-B14F-4D97-AF65-F5344CB8AC3E}">
        <p14:creationId xmlns:p14="http://schemas.microsoft.com/office/powerpoint/2010/main" val="25759463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ja-JP" dirty="0"/>
              <a:t>TF-IFD</a:t>
            </a:r>
            <a:r>
              <a:rPr lang="ja-JP" altLang="en-US" dirty="0"/>
              <a:t>のオープンソースを導入して、商品キーワード内容をトレニンーグしてから、閲覧商品と類似度高い商品を見つけます。</a:t>
            </a:r>
            <a:endParaRPr lang="en-US" altLang="ja-JP" dirty="0"/>
          </a:p>
          <a:p>
            <a:r>
              <a:rPr lang="ja-JP" altLang="en-US" dirty="0"/>
              <a:t>図のように、青い服のキーワードに</a:t>
            </a:r>
            <a:r>
              <a:rPr lang="en-US" altLang="ja-JP" dirty="0"/>
              <a:t>BLUE</a:t>
            </a:r>
            <a:r>
              <a:rPr lang="ja-JP" altLang="en-US" dirty="0"/>
              <a:t>単語があるから、その単語を持つほかの商品をレコメンドします。</a:t>
            </a:r>
            <a:endParaRPr lang="en-US" altLang="ja-JP" dirty="0"/>
          </a:p>
        </p:txBody>
      </p:sp>
      <p:sp>
        <p:nvSpPr>
          <p:cNvPr id="4" name="灯片编号占位符 3"/>
          <p:cNvSpPr>
            <a:spLocks noGrp="1"/>
          </p:cNvSpPr>
          <p:nvPr>
            <p:ph type="sldNum" sz="quarter" idx="10"/>
          </p:nvPr>
        </p:nvSpPr>
        <p:spPr/>
        <p:txBody>
          <a:bodyPr/>
          <a:lstStyle/>
          <a:p>
            <a:fld id="{C880D3C1-49AB-430B-8061-D25A4B8D5C8F}" type="slidenum">
              <a:rPr lang="zh-CN" altLang="en-US" smtClean="0"/>
              <a:t>31</a:t>
            </a:fld>
            <a:endParaRPr lang="zh-CN" altLang="en-US"/>
          </a:p>
        </p:txBody>
      </p:sp>
    </p:spTree>
    <p:extLst>
      <p:ext uri="{BB962C8B-B14F-4D97-AF65-F5344CB8AC3E}">
        <p14:creationId xmlns:p14="http://schemas.microsoft.com/office/powerpoint/2010/main" val="5950118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ja-JP" altLang="en-US" dirty="0"/>
              <a:t>次はカラーベースの実装。</a:t>
            </a:r>
            <a:endParaRPr lang="en-US" altLang="ja-JP" dirty="0"/>
          </a:p>
          <a:p>
            <a:r>
              <a:rPr lang="ja-JP" altLang="en-US" dirty="0"/>
              <a:t>色の分析と計算が必要から、いろいろオープンソースとライブラリを必須です。</a:t>
            </a:r>
            <a:endParaRPr lang="zh-CN" altLang="en-US" dirty="0"/>
          </a:p>
        </p:txBody>
      </p:sp>
      <p:sp>
        <p:nvSpPr>
          <p:cNvPr id="4" name="灯片编号占位符 3"/>
          <p:cNvSpPr>
            <a:spLocks noGrp="1"/>
          </p:cNvSpPr>
          <p:nvPr>
            <p:ph type="sldNum" sz="quarter" idx="10"/>
          </p:nvPr>
        </p:nvSpPr>
        <p:spPr/>
        <p:txBody>
          <a:bodyPr/>
          <a:lstStyle/>
          <a:p>
            <a:fld id="{C880D3C1-49AB-430B-8061-D25A4B8D5C8F}" type="slidenum">
              <a:rPr lang="zh-CN" altLang="en-US" smtClean="0"/>
              <a:t>32</a:t>
            </a:fld>
            <a:endParaRPr lang="zh-CN" altLang="en-US"/>
          </a:p>
        </p:txBody>
      </p:sp>
    </p:spTree>
    <p:extLst>
      <p:ext uri="{BB962C8B-B14F-4D97-AF65-F5344CB8AC3E}">
        <p14:creationId xmlns:p14="http://schemas.microsoft.com/office/powerpoint/2010/main" val="25984657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ja-JP" altLang="en-US" dirty="0"/>
              <a:t>それからはデータの準備です。</a:t>
            </a:r>
            <a:r>
              <a:rPr lang="en-US" altLang="ja-JP" dirty="0"/>
              <a:t>IROYA</a:t>
            </a:r>
            <a:r>
              <a:rPr lang="ja-JP" altLang="en-US" dirty="0"/>
              <a:t>サイトから商品の画像をダウンロードします。</a:t>
            </a:r>
            <a:endParaRPr lang="en-US" altLang="ja-JP" dirty="0"/>
          </a:p>
          <a:p>
            <a:r>
              <a:rPr lang="ja-JP" altLang="en-US" dirty="0"/>
              <a:t>今回のプロジェクトで、まずはシャツのみを対応します。</a:t>
            </a:r>
            <a:endParaRPr lang="zh-CN" altLang="en-US" dirty="0"/>
          </a:p>
        </p:txBody>
      </p:sp>
      <p:sp>
        <p:nvSpPr>
          <p:cNvPr id="4" name="灯片编号占位符 3"/>
          <p:cNvSpPr>
            <a:spLocks noGrp="1"/>
          </p:cNvSpPr>
          <p:nvPr>
            <p:ph type="sldNum" sz="quarter" idx="10"/>
          </p:nvPr>
        </p:nvSpPr>
        <p:spPr/>
        <p:txBody>
          <a:bodyPr/>
          <a:lstStyle/>
          <a:p>
            <a:fld id="{C880D3C1-49AB-430B-8061-D25A4B8D5C8F}" type="slidenum">
              <a:rPr lang="zh-CN" altLang="en-US" smtClean="0"/>
              <a:t>33</a:t>
            </a:fld>
            <a:endParaRPr lang="zh-CN" altLang="en-US"/>
          </a:p>
        </p:txBody>
      </p:sp>
    </p:spTree>
    <p:extLst>
      <p:ext uri="{BB962C8B-B14F-4D97-AF65-F5344CB8AC3E}">
        <p14:creationId xmlns:p14="http://schemas.microsoft.com/office/powerpoint/2010/main" val="39340197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880D3C1-49AB-430B-8061-D25A4B8D5C8F}" type="slidenum">
              <a:rPr lang="zh-CN" altLang="en-US" smtClean="0"/>
              <a:t>34</a:t>
            </a:fld>
            <a:endParaRPr lang="zh-CN" altLang="en-US"/>
          </a:p>
        </p:txBody>
      </p:sp>
    </p:spTree>
    <p:extLst>
      <p:ext uri="{BB962C8B-B14F-4D97-AF65-F5344CB8AC3E}">
        <p14:creationId xmlns:p14="http://schemas.microsoft.com/office/powerpoint/2010/main" val="38928277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880D3C1-49AB-430B-8061-D25A4B8D5C8F}" type="slidenum">
              <a:rPr lang="zh-CN" altLang="en-US" smtClean="0"/>
              <a:t>35</a:t>
            </a:fld>
            <a:endParaRPr lang="zh-CN" altLang="en-US"/>
          </a:p>
        </p:txBody>
      </p:sp>
    </p:spTree>
    <p:extLst>
      <p:ext uri="{BB962C8B-B14F-4D97-AF65-F5344CB8AC3E}">
        <p14:creationId xmlns:p14="http://schemas.microsoft.com/office/powerpoint/2010/main" val="36439215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ja-JP" altLang="en-US" dirty="0"/>
              <a:t>可視層、隠れ層より構成します、次元削減。</a:t>
            </a:r>
            <a:endParaRPr lang="en-US" altLang="ja-JP" dirty="0"/>
          </a:p>
          <a:p>
            <a:r>
              <a:rPr lang="ja-JP" altLang="en-US" dirty="0"/>
              <a:t>映画を例にして、複数のユーザーの評価データを用いてトレニンーグして、隠れ層が各映画の属性を把握できます。</a:t>
            </a:r>
            <a:endParaRPr lang="en-US" altLang="ja-JP" dirty="0"/>
          </a:p>
          <a:p>
            <a:r>
              <a:rPr lang="ja-JP" altLang="en-US" dirty="0"/>
              <a:t>それから例えばハリーポッターを見たユーザーに、同じ</a:t>
            </a:r>
            <a:r>
              <a:rPr lang="en-US" altLang="ja-JP" dirty="0"/>
              <a:t>SF</a:t>
            </a:r>
            <a:r>
              <a:rPr lang="ja-JP" altLang="en-US" dirty="0"/>
              <a:t>系の映画アバターとかスターウォーズをおすすめ</a:t>
            </a:r>
            <a:endParaRPr lang="zh-CN" altLang="en-US" dirty="0"/>
          </a:p>
        </p:txBody>
      </p:sp>
      <p:sp>
        <p:nvSpPr>
          <p:cNvPr id="4" name="灯片编号占位符 3"/>
          <p:cNvSpPr>
            <a:spLocks noGrp="1"/>
          </p:cNvSpPr>
          <p:nvPr>
            <p:ph type="sldNum" sz="quarter" idx="10"/>
          </p:nvPr>
        </p:nvSpPr>
        <p:spPr/>
        <p:txBody>
          <a:bodyPr/>
          <a:lstStyle/>
          <a:p>
            <a:fld id="{C880D3C1-49AB-430B-8061-D25A4B8D5C8F}" type="slidenum">
              <a:rPr lang="zh-CN" altLang="en-US" smtClean="0"/>
              <a:t>10</a:t>
            </a:fld>
            <a:endParaRPr lang="zh-CN" altLang="en-US"/>
          </a:p>
        </p:txBody>
      </p:sp>
    </p:spTree>
    <p:extLst>
      <p:ext uri="{BB962C8B-B14F-4D97-AF65-F5344CB8AC3E}">
        <p14:creationId xmlns:p14="http://schemas.microsoft.com/office/powerpoint/2010/main" val="12635523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ja-JP" altLang="en-US" dirty="0"/>
              <a:t>白い</a:t>
            </a:r>
            <a:r>
              <a:rPr lang="en-US" altLang="ja-JP" dirty="0"/>
              <a:t>Item</a:t>
            </a:r>
            <a:r>
              <a:rPr lang="ja-JP" altLang="en-US" dirty="0"/>
              <a:t>１と</a:t>
            </a:r>
            <a:r>
              <a:rPr lang="en-US" altLang="ja-JP" dirty="0"/>
              <a:t>Item</a:t>
            </a:r>
            <a:r>
              <a:rPr lang="ja-JP" altLang="en-US" dirty="0"/>
              <a:t>２を購入したら、違う</a:t>
            </a:r>
            <a:r>
              <a:rPr lang="en-US" altLang="ja-JP" dirty="0"/>
              <a:t>Item</a:t>
            </a:r>
            <a:r>
              <a:rPr lang="ja-JP" altLang="en-US" dirty="0"/>
              <a:t>だけど、同じ調性格に所属するから、関連性が強くなった</a:t>
            </a:r>
            <a:endParaRPr lang="zh-CN" altLang="en-US" dirty="0"/>
          </a:p>
        </p:txBody>
      </p:sp>
      <p:sp>
        <p:nvSpPr>
          <p:cNvPr id="4" name="灯片编号占位符 3"/>
          <p:cNvSpPr>
            <a:spLocks noGrp="1"/>
          </p:cNvSpPr>
          <p:nvPr>
            <p:ph type="sldNum" sz="quarter" idx="10"/>
          </p:nvPr>
        </p:nvSpPr>
        <p:spPr/>
        <p:txBody>
          <a:bodyPr/>
          <a:lstStyle/>
          <a:p>
            <a:fld id="{C880D3C1-49AB-430B-8061-D25A4B8D5C8F}" type="slidenum">
              <a:rPr lang="zh-CN" altLang="en-US" smtClean="0"/>
              <a:t>57</a:t>
            </a:fld>
            <a:endParaRPr lang="zh-CN" altLang="en-US"/>
          </a:p>
        </p:txBody>
      </p:sp>
    </p:spTree>
    <p:extLst>
      <p:ext uri="{BB962C8B-B14F-4D97-AF65-F5344CB8AC3E}">
        <p14:creationId xmlns:p14="http://schemas.microsoft.com/office/powerpoint/2010/main" val="18856145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880D3C1-49AB-430B-8061-D25A4B8D5C8F}" type="slidenum">
              <a:rPr lang="zh-CN" altLang="en-US" smtClean="0"/>
              <a:t>60</a:t>
            </a:fld>
            <a:endParaRPr lang="zh-CN" altLang="en-US"/>
          </a:p>
        </p:txBody>
      </p:sp>
    </p:spTree>
    <p:extLst>
      <p:ext uri="{BB962C8B-B14F-4D97-AF65-F5344CB8AC3E}">
        <p14:creationId xmlns:p14="http://schemas.microsoft.com/office/powerpoint/2010/main" val="132423997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880D3C1-49AB-430B-8061-D25A4B8D5C8F}" type="slidenum">
              <a:rPr lang="zh-CN" altLang="en-US" smtClean="0"/>
              <a:t>62</a:t>
            </a:fld>
            <a:endParaRPr lang="zh-CN" altLang="en-US"/>
          </a:p>
        </p:txBody>
      </p:sp>
    </p:spTree>
    <p:extLst>
      <p:ext uri="{BB962C8B-B14F-4D97-AF65-F5344CB8AC3E}">
        <p14:creationId xmlns:p14="http://schemas.microsoft.com/office/powerpoint/2010/main" val="9773406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ja-JP" altLang="en-US" dirty="0"/>
              <a:t>先行研究の内容を説明します。</a:t>
            </a:r>
            <a:endParaRPr lang="en-US" altLang="ja-JP" dirty="0"/>
          </a:p>
          <a:p>
            <a:r>
              <a:rPr lang="ja-JP" altLang="en-US" dirty="0"/>
              <a:t>クロスモダリティは</a:t>
            </a:r>
            <a:r>
              <a:rPr lang="en-US" altLang="ja-JP" dirty="0"/>
              <a:t>2</a:t>
            </a:r>
            <a:r>
              <a:rPr lang="ja-JP" altLang="en-US" dirty="0"/>
              <a:t>つ、、例えば風鈴の音を聞いてまるで気温も下がったように感じられます。</a:t>
            </a:r>
            <a:endParaRPr lang="en-US" altLang="ja-JP" dirty="0"/>
          </a:p>
          <a:p>
            <a:r>
              <a:rPr lang="ja-JP" altLang="en-US" dirty="0"/>
              <a:t>共感覚とは、</a:t>
            </a:r>
            <a:endParaRPr lang="zh-CN" altLang="en-US" dirty="0"/>
          </a:p>
        </p:txBody>
      </p:sp>
      <p:sp>
        <p:nvSpPr>
          <p:cNvPr id="4" name="灯片编号占位符 3"/>
          <p:cNvSpPr>
            <a:spLocks noGrp="1"/>
          </p:cNvSpPr>
          <p:nvPr>
            <p:ph type="sldNum" sz="quarter" idx="10"/>
          </p:nvPr>
        </p:nvSpPr>
        <p:spPr/>
        <p:txBody>
          <a:bodyPr/>
          <a:lstStyle/>
          <a:p>
            <a:fld id="{C880D3C1-49AB-430B-8061-D25A4B8D5C8F}" type="slidenum">
              <a:rPr lang="zh-CN" altLang="en-US" smtClean="0"/>
              <a:t>11</a:t>
            </a:fld>
            <a:endParaRPr lang="zh-CN" altLang="en-US"/>
          </a:p>
        </p:txBody>
      </p:sp>
    </p:spTree>
    <p:extLst>
      <p:ext uri="{BB962C8B-B14F-4D97-AF65-F5344CB8AC3E}">
        <p14:creationId xmlns:p14="http://schemas.microsoft.com/office/powerpoint/2010/main" val="8831140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ja-JP" altLang="en-US" dirty="0"/>
              <a:t>調性格と色調共感覚も共感覚の一種類、調性格各調が人に与える感情が違います。</a:t>
            </a:r>
            <a:endParaRPr lang="en-US" altLang="ja-JP" dirty="0"/>
          </a:p>
          <a:p>
            <a:r>
              <a:rPr lang="ja-JP" altLang="en-US" dirty="0"/>
              <a:t>色調共感覚は、音を聞いて</a:t>
            </a:r>
            <a:endParaRPr lang="en-US" altLang="ja-JP" dirty="0"/>
          </a:p>
          <a:p>
            <a:endParaRPr lang="en-US" altLang="ja-JP" dirty="0"/>
          </a:p>
          <a:p>
            <a:r>
              <a:rPr lang="ja-JP" altLang="en-US" dirty="0"/>
              <a:t>先行研究で、同じ調性格色を持つ商品に対してユーザーの購買意欲が高かったという結論が出ました。</a:t>
            </a:r>
            <a:endParaRPr lang="en-US" altLang="ja-JP" dirty="0"/>
          </a:p>
        </p:txBody>
      </p:sp>
      <p:sp>
        <p:nvSpPr>
          <p:cNvPr id="4" name="灯片编号占位符 3"/>
          <p:cNvSpPr>
            <a:spLocks noGrp="1"/>
          </p:cNvSpPr>
          <p:nvPr>
            <p:ph type="sldNum" sz="quarter" idx="10"/>
          </p:nvPr>
        </p:nvSpPr>
        <p:spPr/>
        <p:txBody>
          <a:bodyPr/>
          <a:lstStyle/>
          <a:p>
            <a:fld id="{C880D3C1-49AB-430B-8061-D25A4B8D5C8F}" type="slidenum">
              <a:rPr lang="zh-CN" altLang="en-US" smtClean="0"/>
              <a:t>12</a:t>
            </a:fld>
            <a:endParaRPr lang="zh-CN" altLang="en-US"/>
          </a:p>
        </p:txBody>
      </p:sp>
    </p:spTree>
    <p:extLst>
      <p:ext uri="{BB962C8B-B14F-4D97-AF65-F5344CB8AC3E}">
        <p14:creationId xmlns:p14="http://schemas.microsoft.com/office/powerpoint/2010/main" val="26838845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880D3C1-49AB-430B-8061-D25A4B8D5C8F}" type="slidenum">
              <a:rPr lang="zh-CN" altLang="en-US" smtClean="0"/>
              <a:t>13</a:t>
            </a:fld>
            <a:endParaRPr lang="zh-CN" altLang="en-US"/>
          </a:p>
        </p:txBody>
      </p:sp>
    </p:spTree>
    <p:extLst>
      <p:ext uri="{BB962C8B-B14F-4D97-AF65-F5344CB8AC3E}">
        <p14:creationId xmlns:p14="http://schemas.microsoft.com/office/powerpoint/2010/main" val="24631453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Jaccard</a:t>
            </a:r>
            <a:r>
              <a:rPr lang="ja-JP" altLang="en-US" dirty="0"/>
              <a:t>はユーザーの間共通部分の比率より類似度を推定します</a:t>
            </a:r>
            <a:endParaRPr lang="en-US" altLang="ja-JP" dirty="0"/>
          </a:p>
          <a:p>
            <a:r>
              <a:rPr lang="en-US" altLang="ja-JP" dirty="0"/>
              <a:t>Cosine</a:t>
            </a:r>
            <a:r>
              <a:rPr lang="ja-JP" altLang="en-US" dirty="0"/>
              <a:t>はユーザーのデータをベクトルとして</a:t>
            </a:r>
            <a:r>
              <a:rPr lang="en-US" altLang="ja-JP" dirty="0"/>
              <a:t>cos</a:t>
            </a:r>
            <a:r>
              <a:rPr lang="ja-JP" altLang="en-US" dirty="0"/>
              <a:t>距離を計算することより類似度を推定します</a:t>
            </a:r>
            <a:endParaRPr lang="en-US" altLang="ja-JP" dirty="0"/>
          </a:p>
          <a:p>
            <a:r>
              <a:rPr lang="ja-JP" altLang="en-US" dirty="0"/>
              <a:t>類似度高いユーザーを見つけたら、例えば</a:t>
            </a:r>
            <a:r>
              <a:rPr lang="en-US" altLang="ja-JP" dirty="0"/>
              <a:t>A</a:t>
            </a:r>
            <a:r>
              <a:rPr lang="ja-JP" altLang="en-US" dirty="0"/>
              <a:t>と</a:t>
            </a:r>
            <a:r>
              <a:rPr lang="en-US" altLang="ja-JP" dirty="0"/>
              <a:t>B</a:t>
            </a:r>
            <a:r>
              <a:rPr lang="ja-JP" altLang="en-US" dirty="0"/>
              <a:t>は近い、</a:t>
            </a:r>
            <a:r>
              <a:rPr lang="en-US" altLang="ja-JP" dirty="0"/>
              <a:t>A</a:t>
            </a:r>
            <a:r>
              <a:rPr lang="ja-JP" altLang="en-US" dirty="0"/>
              <a:t>が購入した</a:t>
            </a:r>
            <a:r>
              <a:rPr lang="en-US" altLang="ja-JP" dirty="0"/>
              <a:t>Item1</a:t>
            </a:r>
            <a:r>
              <a:rPr lang="ja-JP" altLang="en-US" dirty="0"/>
              <a:t>を</a:t>
            </a:r>
            <a:r>
              <a:rPr lang="en-US" altLang="ja-JP" dirty="0"/>
              <a:t>B</a:t>
            </a:r>
            <a:r>
              <a:rPr lang="ja-JP" altLang="en-US" dirty="0"/>
              <a:t>に推薦します、</a:t>
            </a:r>
            <a:r>
              <a:rPr lang="en-US" altLang="ja-JP" dirty="0"/>
              <a:t>B</a:t>
            </a:r>
            <a:r>
              <a:rPr lang="ja-JP" altLang="en-US" dirty="0"/>
              <a:t>が購入した</a:t>
            </a:r>
            <a:r>
              <a:rPr lang="en-US" altLang="ja-JP" dirty="0"/>
              <a:t>Item</a:t>
            </a:r>
            <a:r>
              <a:rPr lang="ja-JP" altLang="en-US" dirty="0"/>
              <a:t>２も</a:t>
            </a:r>
            <a:r>
              <a:rPr lang="en-US" altLang="ja-JP" dirty="0"/>
              <a:t>A</a:t>
            </a:r>
            <a:r>
              <a:rPr lang="ja-JP" altLang="en-US" dirty="0"/>
              <a:t>に推薦します</a:t>
            </a:r>
            <a:endParaRPr lang="zh-CN" altLang="en-US" dirty="0"/>
          </a:p>
        </p:txBody>
      </p:sp>
      <p:sp>
        <p:nvSpPr>
          <p:cNvPr id="4" name="灯片编号占位符 3"/>
          <p:cNvSpPr>
            <a:spLocks noGrp="1"/>
          </p:cNvSpPr>
          <p:nvPr>
            <p:ph type="sldNum" sz="quarter" idx="10"/>
          </p:nvPr>
        </p:nvSpPr>
        <p:spPr/>
        <p:txBody>
          <a:bodyPr/>
          <a:lstStyle/>
          <a:p>
            <a:fld id="{C880D3C1-49AB-430B-8061-D25A4B8D5C8F}" type="slidenum">
              <a:rPr lang="zh-CN" altLang="en-US" smtClean="0"/>
              <a:t>15</a:t>
            </a:fld>
            <a:endParaRPr lang="zh-CN" altLang="en-US"/>
          </a:p>
        </p:txBody>
      </p:sp>
    </p:spTree>
    <p:extLst>
      <p:ext uri="{BB962C8B-B14F-4D97-AF65-F5344CB8AC3E}">
        <p14:creationId xmlns:p14="http://schemas.microsoft.com/office/powerpoint/2010/main" val="11640192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ja-JP" altLang="en-US" dirty="0"/>
              <a:t>コンテンツベースは類似度高い商品を見つけて、推薦する手法です。</a:t>
            </a:r>
            <a:endParaRPr lang="en-US" altLang="ja-JP" dirty="0"/>
          </a:p>
          <a:p>
            <a:r>
              <a:rPr lang="ja-JP" altLang="en-US" dirty="0"/>
              <a:t>右は商品ページの詳細内容です、これらの商品キーワード内容を用いて、</a:t>
            </a:r>
            <a:r>
              <a:rPr lang="en-US" altLang="ja-JP" dirty="0"/>
              <a:t>TF-IFD</a:t>
            </a:r>
            <a:r>
              <a:rPr lang="ja-JP" altLang="en-US" dirty="0"/>
              <a:t>で類似度を判定する。</a:t>
            </a:r>
            <a:endParaRPr lang="en-US" altLang="ja-JP" dirty="0"/>
          </a:p>
          <a:p>
            <a:r>
              <a:rPr lang="en-US" altLang="ja-JP" dirty="0"/>
              <a:t>TF-IFD</a:t>
            </a:r>
            <a:r>
              <a:rPr lang="ja-JP" altLang="en-US" dirty="0"/>
              <a:t>は</a:t>
            </a:r>
            <a:r>
              <a:rPr lang="en-US" altLang="ja-JP" dirty="0"/>
              <a:t>TF</a:t>
            </a:r>
            <a:r>
              <a:rPr lang="ja-JP" altLang="en-US" dirty="0"/>
              <a:t>と</a:t>
            </a:r>
            <a:r>
              <a:rPr lang="en-US" altLang="ja-JP" dirty="0"/>
              <a:t>IDF</a:t>
            </a:r>
            <a:r>
              <a:rPr lang="ja-JP" altLang="en-US" dirty="0"/>
              <a:t>二つ部分に分けます、情報検査分野でよく使われてます。</a:t>
            </a:r>
            <a:endParaRPr lang="en-US" altLang="ja-JP" dirty="0"/>
          </a:p>
          <a:p>
            <a:r>
              <a:rPr lang="en-US" altLang="ja-JP" dirty="0"/>
              <a:t>TF</a:t>
            </a:r>
            <a:r>
              <a:rPr lang="ja-JP" altLang="en-US" dirty="0"/>
              <a:t>は目標単語が文章に現れた程度です、例えば癌、遺伝子が出現した文章はたぶん医療文章です。</a:t>
            </a:r>
            <a:endParaRPr lang="en-US" altLang="ja-JP" dirty="0"/>
          </a:p>
          <a:p>
            <a:r>
              <a:rPr lang="ja-JP" altLang="en-US" dirty="0"/>
              <a:t>でも「です　ます」などの単語はどの文章にも表れますので、</a:t>
            </a:r>
            <a:r>
              <a:rPr lang="en-US" altLang="ja-JP" dirty="0"/>
              <a:t>IDF</a:t>
            </a:r>
            <a:r>
              <a:rPr lang="ja-JP" altLang="en-US" dirty="0"/>
              <a:t>でこのような普通単語の重要度を下げます</a:t>
            </a:r>
            <a:endParaRPr lang="en-US" altLang="ja-JP" dirty="0"/>
          </a:p>
          <a:p>
            <a:r>
              <a:rPr lang="en-US" altLang="ja-JP" dirty="0"/>
              <a:t>TF</a:t>
            </a:r>
            <a:r>
              <a:rPr lang="ja-JP" altLang="en-US" dirty="0"/>
              <a:t>と</a:t>
            </a:r>
            <a:r>
              <a:rPr lang="en-US" altLang="ja-JP" dirty="0"/>
              <a:t>IDF</a:t>
            </a:r>
            <a:r>
              <a:rPr lang="ja-JP" altLang="en-US" dirty="0"/>
              <a:t>をかけて、その文章しか現れない単語、すなわちキーワードを見つけられます。</a:t>
            </a:r>
            <a:endParaRPr lang="en-US" altLang="ja-JP" dirty="0"/>
          </a:p>
        </p:txBody>
      </p:sp>
      <p:sp>
        <p:nvSpPr>
          <p:cNvPr id="4" name="灯片编号占位符 3"/>
          <p:cNvSpPr>
            <a:spLocks noGrp="1"/>
          </p:cNvSpPr>
          <p:nvPr>
            <p:ph type="sldNum" sz="quarter" idx="10"/>
          </p:nvPr>
        </p:nvSpPr>
        <p:spPr/>
        <p:txBody>
          <a:bodyPr/>
          <a:lstStyle/>
          <a:p>
            <a:fld id="{C880D3C1-49AB-430B-8061-D25A4B8D5C8F}" type="slidenum">
              <a:rPr lang="zh-CN" altLang="en-US" smtClean="0"/>
              <a:t>16</a:t>
            </a:fld>
            <a:endParaRPr lang="zh-CN" altLang="en-US"/>
          </a:p>
        </p:txBody>
      </p:sp>
    </p:spTree>
    <p:extLst>
      <p:ext uri="{BB962C8B-B14F-4D97-AF65-F5344CB8AC3E}">
        <p14:creationId xmlns:p14="http://schemas.microsoft.com/office/powerpoint/2010/main" val="23905573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ja-JP" altLang="en-US" dirty="0"/>
              <a:t>カラーベースフィルタで、</a:t>
            </a:r>
            <a:r>
              <a:rPr lang="en-US" altLang="ja-JP" dirty="0"/>
              <a:t>Munsell</a:t>
            </a:r>
            <a:r>
              <a:rPr lang="ja-JP" altLang="en-US" dirty="0"/>
              <a:t> </a:t>
            </a:r>
            <a:r>
              <a:rPr lang="en-US" altLang="ja-JP" dirty="0"/>
              <a:t>Color Chips</a:t>
            </a:r>
            <a:r>
              <a:rPr lang="ja-JP" altLang="en-US" dirty="0"/>
              <a:t>を利用して色集合と色集合の類似度を計算します。</a:t>
            </a:r>
            <a:endParaRPr lang="en-US" altLang="ja-JP" dirty="0"/>
          </a:p>
          <a:p>
            <a:r>
              <a:rPr lang="en-US" altLang="ja-JP" dirty="0"/>
              <a:t>WCS</a:t>
            </a:r>
            <a:r>
              <a:rPr lang="ja-JP" altLang="en-US" dirty="0"/>
              <a:t>プロジェクトで色と言語を無関係性を研究して、</a:t>
            </a:r>
            <a:r>
              <a:rPr lang="en-US" altLang="ja-JP" dirty="0"/>
              <a:t>Munsell Color Chips</a:t>
            </a:r>
            <a:r>
              <a:rPr lang="ja-JP" altLang="en-US" dirty="0"/>
              <a:t>を作りました。</a:t>
            </a:r>
            <a:endParaRPr lang="en-US" altLang="ja-JP" dirty="0"/>
          </a:p>
          <a:p>
            <a:r>
              <a:rPr lang="en-US" altLang="ja-JP" dirty="0"/>
              <a:t>Munsell Color Chips</a:t>
            </a:r>
            <a:r>
              <a:rPr lang="ja-JP" altLang="en-US" dirty="0"/>
              <a:t>の各</a:t>
            </a:r>
            <a:r>
              <a:rPr lang="en-US" altLang="ja-JP" dirty="0"/>
              <a:t>Chip</a:t>
            </a:r>
            <a:r>
              <a:rPr lang="ja-JP" altLang="en-US" dirty="0"/>
              <a:t>の色は相応に</a:t>
            </a:r>
            <a:r>
              <a:rPr lang="en-US" altLang="ja-JP" dirty="0"/>
              <a:t>Lab</a:t>
            </a:r>
            <a:r>
              <a:rPr lang="ja-JP" altLang="en-US" dirty="0"/>
              <a:t>色データがあります。</a:t>
            </a:r>
            <a:endParaRPr lang="zh-CN" altLang="en-US" dirty="0"/>
          </a:p>
        </p:txBody>
      </p:sp>
      <p:sp>
        <p:nvSpPr>
          <p:cNvPr id="4" name="灯片编号占位符 3"/>
          <p:cNvSpPr>
            <a:spLocks noGrp="1"/>
          </p:cNvSpPr>
          <p:nvPr>
            <p:ph type="sldNum" sz="quarter" idx="10"/>
          </p:nvPr>
        </p:nvSpPr>
        <p:spPr/>
        <p:txBody>
          <a:bodyPr/>
          <a:lstStyle/>
          <a:p>
            <a:fld id="{C880D3C1-49AB-430B-8061-D25A4B8D5C8F}" type="slidenum">
              <a:rPr lang="zh-CN" altLang="en-US" smtClean="0"/>
              <a:t>17</a:t>
            </a:fld>
            <a:endParaRPr lang="zh-CN" altLang="en-US"/>
          </a:p>
        </p:txBody>
      </p:sp>
    </p:spTree>
    <p:extLst>
      <p:ext uri="{BB962C8B-B14F-4D97-AF65-F5344CB8AC3E}">
        <p14:creationId xmlns:p14="http://schemas.microsoft.com/office/powerpoint/2010/main" val="8150562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ja-JP" altLang="en-US" dirty="0"/>
              <a:t>先行研究の共感覚者色聴テストを利用します。そのデータは、</a:t>
            </a:r>
            <a:r>
              <a:rPr lang="en-US" altLang="ja-JP" dirty="0"/>
              <a:t>30</a:t>
            </a:r>
            <a:r>
              <a:rPr lang="ja-JP" altLang="en-US" dirty="0"/>
              <a:t>人ぐらいの共感覚者が調を聞いて選ぶ色です。</a:t>
            </a:r>
            <a:endParaRPr lang="en-US" altLang="ja-JP" dirty="0"/>
          </a:p>
          <a:p>
            <a:r>
              <a:rPr lang="ja-JP" altLang="en-US" dirty="0"/>
              <a:t>複数の色データを</a:t>
            </a:r>
            <a:r>
              <a:rPr lang="en-US" altLang="ja-JP" dirty="0"/>
              <a:t>CIEDE</a:t>
            </a:r>
            <a:r>
              <a:rPr lang="ja-JP" altLang="en-US" dirty="0"/>
              <a:t>手法で</a:t>
            </a:r>
            <a:r>
              <a:rPr lang="en-US" altLang="ja-JP" dirty="0"/>
              <a:t>Munsell Color Chips</a:t>
            </a:r>
            <a:r>
              <a:rPr lang="ja-JP" altLang="en-US" dirty="0"/>
              <a:t>に一番色近い穴を見つけて入れて、図のように</a:t>
            </a:r>
            <a:r>
              <a:rPr lang="en-US" altLang="ja-JP" dirty="0"/>
              <a:t>Munsell Color Chips</a:t>
            </a:r>
            <a:r>
              <a:rPr lang="ja-JP" altLang="en-US" dirty="0"/>
              <a:t>での色分布を取得できます。</a:t>
            </a:r>
            <a:endParaRPr lang="en-US" altLang="ja-JP" dirty="0"/>
          </a:p>
          <a:p>
            <a:endParaRPr lang="zh-CN" altLang="en-US" dirty="0"/>
          </a:p>
        </p:txBody>
      </p:sp>
      <p:sp>
        <p:nvSpPr>
          <p:cNvPr id="4" name="灯片编号占位符 3"/>
          <p:cNvSpPr>
            <a:spLocks noGrp="1"/>
          </p:cNvSpPr>
          <p:nvPr>
            <p:ph type="sldNum" sz="quarter" idx="10"/>
          </p:nvPr>
        </p:nvSpPr>
        <p:spPr/>
        <p:txBody>
          <a:bodyPr/>
          <a:lstStyle/>
          <a:p>
            <a:fld id="{C880D3C1-49AB-430B-8061-D25A4B8D5C8F}" type="slidenum">
              <a:rPr lang="zh-CN" altLang="en-US" smtClean="0"/>
              <a:t>18</a:t>
            </a:fld>
            <a:endParaRPr lang="zh-CN" altLang="en-US"/>
          </a:p>
        </p:txBody>
      </p:sp>
    </p:spTree>
    <p:extLst>
      <p:ext uri="{BB962C8B-B14F-4D97-AF65-F5344CB8AC3E}">
        <p14:creationId xmlns:p14="http://schemas.microsoft.com/office/powerpoint/2010/main" val="26237685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zh-CN" altLang="en-US"/>
              <a:t>单击此处编辑母版标题样式</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1BD3EDA8-86F1-4F26-A7D3-6BC8B6224ADF}" type="datetimeFigureOut">
              <a:rPr lang="zh-CN" altLang="en-US" smtClean="0"/>
              <a:t>2018/1/28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F6313CF-3869-4244-B0CE-95FF89C6777E}" type="slidenum">
              <a:rPr lang="zh-CN" altLang="en-US" smtClean="0"/>
              <a:t>‹#›</a:t>
            </a:fld>
            <a:endParaRPr lang="zh-CN" alt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084300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1BD3EDA8-86F1-4F26-A7D3-6BC8B6224ADF}" type="datetimeFigureOut">
              <a:rPr lang="zh-CN" altLang="en-US" smtClean="0"/>
              <a:t>2018/1/28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F6313CF-3869-4244-B0CE-95FF89C6777E}" type="slidenum">
              <a:rPr lang="zh-CN" altLang="en-US" smtClean="0"/>
              <a:t>‹#›</a:t>
            </a:fld>
            <a:endParaRPr lang="zh-CN" altLang="en-US"/>
          </a:p>
        </p:txBody>
      </p:sp>
    </p:spTree>
    <p:extLst>
      <p:ext uri="{BB962C8B-B14F-4D97-AF65-F5344CB8AC3E}">
        <p14:creationId xmlns:p14="http://schemas.microsoft.com/office/powerpoint/2010/main" val="11155389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竖排标题与文本">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1BD3EDA8-86F1-4F26-A7D3-6BC8B6224ADF}" type="datetimeFigureOut">
              <a:rPr lang="zh-CN" altLang="en-US" smtClean="0"/>
              <a:t>2018/1/28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F6313CF-3869-4244-B0CE-95FF89C6777E}" type="slidenum">
              <a:rPr lang="zh-CN" altLang="en-US" smtClean="0"/>
              <a:t>‹#›</a:t>
            </a:fld>
            <a:endParaRPr lang="zh-CN" altLang="en-US"/>
          </a:p>
        </p:txBody>
      </p:sp>
    </p:spTree>
    <p:extLst>
      <p:ext uri="{BB962C8B-B14F-4D97-AF65-F5344CB8AC3E}">
        <p14:creationId xmlns:p14="http://schemas.microsoft.com/office/powerpoint/2010/main" val="1796937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1BD3EDA8-86F1-4F26-A7D3-6BC8B6224ADF}" type="datetimeFigureOut">
              <a:rPr lang="zh-CN" altLang="en-US" smtClean="0"/>
              <a:t>2018/1/28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F6313CF-3869-4244-B0CE-95FF89C6777E}" type="slidenum">
              <a:rPr lang="zh-CN" altLang="en-US" smtClean="0"/>
              <a:t>‹#›</a:t>
            </a:fld>
            <a:endParaRPr lang="zh-CN" altLang="en-US"/>
          </a:p>
        </p:txBody>
      </p:sp>
    </p:spTree>
    <p:extLst>
      <p:ext uri="{BB962C8B-B14F-4D97-AF65-F5344CB8AC3E}">
        <p14:creationId xmlns:p14="http://schemas.microsoft.com/office/powerpoint/2010/main" val="26639584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zh-CN" altLang="en-US"/>
              <a:t>单击此处编辑母版标题样式</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1BD3EDA8-86F1-4F26-A7D3-6BC8B6224ADF}" type="datetimeFigureOut">
              <a:rPr lang="zh-CN" altLang="en-US" smtClean="0"/>
              <a:t>2018/1/28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F6313CF-3869-4244-B0CE-95FF89C6777E}" type="slidenum">
              <a:rPr lang="zh-CN" altLang="en-US" smtClean="0"/>
              <a:t>‹#›</a:t>
            </a:fld>
            <a:endParaRPr lang="zh-CN" alt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33171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1BD3EDA8-86F1-4F26-A7D3-6BC8B6224ADF}" type="datetimeFigureOut">
              <a:rPr lang="zh-CN" altLang="en-US" smtClean="0"/>
              <a:t>2018/1/28</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9F6313CF-3869-4244-B0CE-95FF89C6777E}" type="slidenum">
              <a:rPr lang="zh-CN" altLang="en-US" smtClean="0"/>
              <a:t>‹#›</a:t>
            </a:fld>
            <a:endParaRPr lang="zh-CN" altLang="en-US"/>
          </a:p>
        </p:txBody>
      </p:sp>
    </p:spTree>
    <p:extLst>
      <p:ext uri="{BB962C8B-B14F-4D97-AF65-F5344CB8AC3E}">
        <p14:creationId xmlns:p14="http://schemas.microsoft.com/office/powerpoint/2010/main" val="25027296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p:nvPr>
        </p:nvSpPr>
        <p:spPr>
          <a:xfrm>
            <a:off x="1097280" y="2582334"/>
            <a:ext cx="4937760" cy="337820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Content Placeholder 5"/>
          <p:cNvSpPr>
            <a:spLocks noGrp="1"/>
          </p:cNvSpPr>
          <p:nvPr>
            <p:ph sz="quarter" idx="4"/>
          </p:nvPr>
        </p:nvSpPr>
        <p:spPr>
          <a:xfrm>
            <a:off x="6217920" y="2582334"/>
            <a:ext cx="4937760" cy="337820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1BD3EDA8-86F1-4F26-A7D3-6BC8B6224ADF}" type="datetimeFigureOut">
              <a:rPr lang="zh-CN" altLang="en-US" smtClean="0"/>
              <a:t>2018/1/28</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9F6313CF-3869-4244-B0CE-95FF89C6777E}" type="slidenum">
              <a:rPr lang="zh-CN" altLang="en-US" smtClean="0"/>
              <a:t>‹#›</a:t>
            </a:fld>
            <a:endParaRPr lang="zh-CN" altLang="en-US"/>
          </a:p>
        </p:txBody>
      </p:sp>
    </p:spTree>
    <p:extLst>
      <p:ext uri="{BB962C8B-B14F-4D97-AF65-F5344CB8AC3E}">
        <p14:creationId xmlns:p14="http://schemas.microsoft.com/office/powerpoint/2010/main" val="5371777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1BD3EDA8-86F1-4F26-A7D3-6BC8B6224ADF}" type="datetimeFigureOut">
              <a:rPr lang="zh-CN" altLang="en-US" smtClean="0"/>
              <a:t>2018/1/28</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9F6313CF-3869-4244-B0CE-95FF89C6777E}" type="slidenum">
              <a:rPr lang="zh-CN" altLang="en-US" smtClean="0"/>
              <a:t>‹#›</a:t>
            </a:fld>
            <a:endParaRPr lang="zh-CN" altLang="en-US"/>
          </a:p>
        </p:txBody>
      </p:sp>
    </p:spTree>
    <p:extLst>
      <p:ext uri="{BB962C8B-B14F-4D97-AF65-F5344CB8AC3E}">
        <p14:creationId xmlns:p14="http://schemas.microsoft.com/office/powerpoint/2010/main" val="16487417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1BD3EDA8-86F1-4F26-A7D3-6BC8B6224ADF}" type="datetimeFigureOut">
              <a:rPr lang="zh-CN" altLang="en-US" smtClean="0"/>
              <a:t>2018/1/28</a:t>
            </a:fld>
            <a:endParaRPr lang="zh-CN" alt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zh-CN" altLang="en-US"/>
          </a:p>
        </p:txBody>
      </p:sp>
      <p:sp>
        <p:nvSpPr>
          <p:cNvPr id="9" name="Slide Number Placeholder 8"/>
          <p:cNvSpPr>
            <a:spLocks noGrp="1"/>
          </p:cNvSpPr>
          <p:nvPr>
            <p:ph type="sldNum" sz="quarter" idx="12"/>
          </p:nvPr>
        </p:nvSpPr>
        <p:spPr/>
        <p:txBody>
          <a:bodyPr/>
          <a:lstStyle/>
          <a:p>
            <a:fld id="{9F6313CF-3869-4244-B0CE-95FF89C6777E}" type="slidenum">
              <a:rPr lang="zh-CN" altLang="en-US" smtClean="0"/>
              <a:t>‹#›</a:t>
            </a:fld>
            <a:endParaRPr lang="zh-CN" altLang="en-US"/>
          </a:p>
        </p:txBody>
      </p:sp>
    </p:spTree>
    <p:extLst>
      <p:ext uri="{BB962C8B-B14F-4D97-AF65-F5344CB8AC3E}">
        <p14:creationId xmlns:p14="http://schemas.microsoft.com/office/powerpoint/2010/main" val="34768937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zh-CN" altLang="en-US"/>
              <a:t>单击此处编辑母版标题样式</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1BD3EDA8-86F1-4F26-A7D3-6BC8B6224ADF}" type="datetimeFigureOut">
              <a:rPr lang="zh-CN" altLang="en-US" smtClean="0"/>
              <a:t>2018/1/28</a:t>
            </a:fld>
            <a:endParaRPr lang="zh-CN" alt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zh-CN" alt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9F6313CF-3869-4244-B0CE-95FF89C6777E}" type="slidenum">
              <a:rPr lang="zh-CN" altLang="en-US" smtClean="0"/>
              <a:t>‹#›</a:t>
            </a:fld>
            <a:endParaRPr lang="zh-CN" altLang="en-US"/>
          </a:p>
        </p:txBody>
      </p:sp>
    </p:spTree>
    <p:extLst>
      <p:ext uri="{BB962C8B-B14F-4D97-AF65-F5344CB8AC3E}">
        <p14:creationId xmlns:p14="http://schemas.microsoft.com/office/powerpoint/2010/main" val="16043658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Date Placeholder 4"/>
          <p:cNvSpPr>
            <a:spLocks noGrp="1"/>
          </p:cNvSpPr>
          <p:nvPr>
            <p:ph type="dt" sz="half" idx="10"/>
          </p:nvPr>
        </p:nvSpPr>
        <p:spPr/>
        <p:txBody>
          <a:bodyPr/>
          <a:lstStyle/>
          <a:p>
            <a:fld id="{1BD3EDA8-86F1-4F26-A7D3-6BC8B6224ADF}" type="datetimeFigureOut">
              <a:rPr lang="zh-CN" altLang="en-US" smtClean="0"/>
              <a:t>2018/1/28</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9F6313CF-3869-4244-B0CE-95FF89C6777E}" type="slidenum">
              <a:rPr lang="zh-CN" altLang="en-US" smtClean="0"/>
              <a:t>‹#›</a:t>
            </a:fld>
            <a:endParaRPr lang="zh-CN" altLang="en-US"/>
          </a:p>
        </p:txBody>
      </p:sp>
    </p:spTree>
    <p:extLst>
      <p:ext uri="{BB962C8B-B14F-4D97-AF65-F5344CB8AC3E}">
        <p14:creationId xmlns:p14="http://schemas.microsoft.com/office/powerpoint/2010/main" val="25047013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1BD3EDA8-86F1-4F26-A7D3-6BC8B6224ADF}" type="datetimeFigureOut">
              <a:rPr lang="zh-CN" altLang="en-US" smtClean="0"/>
              <a:t>2018/1/28</a:t>
            </a:fld>
            <a:endParaRPr lang="zh-CN" alt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zh-CN" alt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9F6313CF-3869-4244-B0CE-95FF89C6777E}" type="slidenum">
              <a:rPr lang="zh-CN" altLang="en-US" smtClean="0"/>
              <a:t>‹#›</a:t>
            </a:fld>
            <a:endParaRPr lang="zh-CN" alt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307985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notesSlide" Target="../notesSlides/notesSlide6.xml"/><Relationship Id="rId7" Type="http://schemas.openxmlformats.org/officeDocument/2006/relationships/image" Target="../media/image15.w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14.wmf"/><Relationship Id="rId4" Type="http://schemas.openxmlformats.org/officeDocument/2006/relationships/oleObject" Target="../embeddings/oleObject1.bin"/></Relationships>
</file>

<file path=ppt/slides/_rels/slide16.xml.rels><?xml version="1.0" encoding="UTF-8" standalone="yes"?>
<Relationships xmlns="http://schemas.openxmlformats.org/package/2006/relationships"><Relationship Id="rId8" Type="http://schemas.openxmlformats.org/officeDocument/2006/relationships/image" Target="../media/image18.wmf"/><Relationship Id="rId3" Type="http://schemas.openxmlformats.org/officeDocument/2006/relationships/notesSlide" Target="../notesSlides/notesSlide7.xml"/><Relationship Id="rId7"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17.wmf"/><Relationship Id="rId5" Type="http://schemas.openxmlformats.org/officeDocument/2006/relationships/oleObject" Target="../embeddings/oleObject3.bin"/><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3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2.png"/></Relationships>
</file>

<file path=ppt/slides/_rels/slide3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41.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23.png"/><Relationship Id="rId4" Type="http://schemas.openxmlformats.org/officeDocument/2006/relationships/image" Target="../media/image46.png"/></Relationships>
</file>

<file path=ppt/slides/_rels/slide3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3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8.png"/><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49.png"/></Relationships>
</file>

<file path=ppt/slides/_rels/slide3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52.png"/></Relationships>
</file>

<file path=ppt/slides/_rels/slide3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53.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3" Type="http://schemas.openxmlformats.org/officeDocument/2006/relationships/image" Target="../media/image65.jpg"/><Relationship Id="rId2" Type="http://schemas.openxmlformats.org/officeDocument/2006/relationships/image" Target="../media/image64.jpg"/><Relationship Id="rId1" Type="http://schemas.openxmlformats.org/officeDocument/2006/relationships/slideLayout" Target="../slideLayouts/slideLayout2.xml"/><Relationship Id="rId5" Type="http://schemas.openxmlformats.org/officeDocument/2006/relationships/image" Target="../media/image67.jpg"/><Relationship Id="rId4" Type="http://schemas.openxmlformats.org/officeDocument/2006/relationships/image" Target="../media/image66.jpg"/></Relationships>
</file>

<file path=ppt/slides/_rels/slide51.xml.rels><?xml version="1.0" encoding="UTF-8" standalone="yes"?>
<Relationships xmlns="http://schemas.openxmlformats.org/package/2006/relationships"><Relationship Id="rId3" Type="http://schemas.openxmlformats.org/officeDocument/2006/relationships/image" Target="../media/image65.jpg"/><Relationship Id="rId2" Type="http://schemas.openxmlformats.org/officeDocument/2006/relationships/image" Target="../media/image64.jpg"/><Relationship Id="rId1" Type="http://schemas.openxmlformats.org/officeDocument/2006/relationships/slideLayout" Target="../slideLayouts/slideLayout2.xml"/><Relationship Id="rId5" Type="http://schemas.openxmlformats.org/officeDocument/2006/relationships/image" Target="../media/image67.jpg"/><Relationship Id="rId4" Type="http://schemas.openxmlformats.org/officeDocument/2006/relationships/image" Target="../media/image66.jpg"/></Relationships>
</file>

<file path=ppt/slides/_rels/slide52.xml.rels><?xml version="1.0" encoding="UTF-8" standalone="yes"?>
<Relationships xmlns="http://schemas.openxmlformats.org/package/2006/relationships"><Relationship Id="rId3" Type="http://schemas.openxmlformats.org/officeDocument/2006/relationships/image" Target="../media/image65.jpg"/><Relationship Id="rId2" Type="http://schemas.openxmlformats.org/officeDocument/2006/relationships/image" Target="../media/image64.jpg"/><Relationship Id="rId1" Type="http://schemas.openxmlformats.org/officeDocument/2006/relationships/slideLayout" Target="../slideLayouts/slideLayout2.xml"/><Relationship Id="rId5" Type="http://schemas.openxmlformats.org/officeDocument/2006/relationships/image" Target="../media/image67.jpg"/><Relationship Id="rId4" Type="http://schemas.openxmlformats.org/officeDocument/2006/relationships/image" Target="../media/image66.jp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70.jpg"/><Relationship Id="rId2" Type="http://schemas.openxmlformats.org/officeDocument/2006/relationships/image" Target="../media/image69.jpg"/><Relationship Id="rId1" Type="http://schemas.openxmlformats.org/officeDocument/2006/relationships/slideLayout" Target="../slideLayouts/slideLayout2.xml"/><Relationship Id="rId5" Type="http://schemas.openxmlformats.org/officeDocument/2006/relationships/image" Target="../media/image72.jpg"/><Relationship Id="rId4" Type="http://schemas.openxmlformats.org/officeDocument/2006/relationships/image" Target="../media/image71.jpg"/></Relationships>
</file>

<file path=ppt/slides/_rels/slide59.xml.rels><?xml version="1.0" encoding="UTF-8" standalone="yes"?>
<Relationships xmlns="http://schemas.openxmlformats.org/package/2006/relationships"><Relationship Id="rId3" Type="http://schemas.openxmlformats.org/officeDocument/2006/relationships/image" Target="../media/image70.jpg"/><Relationship Id="rId2" Type="http://schemas.openxmlformats.org/officeDocument/2006/relationships/image" Target="../media/image69.jpg"/><Relationship Id="rId1" Type="http://schemas.openxmlformats.org/officeDocument/2006/relationships/slideLayout" Target="../slideLayouts/slideLayout2.xml"/><Relationship Id="rId5" Type="http://schemas.openxmlformats.org/officeDocument/2006/relationships/image" Target="../media/image72.jpg"/><Relationship Id="rId4" Type="http://schemas.openxmlformats.org/officeDocument/2006/relationships/image" Target="../media/image71.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69.jp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72.jpg"/><Relationship Id="rId5" Type="http://schemas.openxmlformats.org/officeDocument/2006/relationships/image" Target="../media/image71.jpg"/><Relationship Id="rId4" Type="http://schemas.openxmlformats.org/officeDocument/2006/relationships/image" Target="../media/image70.jpg"/></Relationships>
</file>

<file path=ppt/slides/_rels/slide6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73.png"/><Relationship Id="rId1" Type="http://schemas.openxmlformats.org/officeDocument/2006/relationships/slideLayout" Target="../slideLayouts/slideLayout2.xml"/><Relationship Id="rId5" Type="http://schemas.openxmlformats.org/officeDocument/2006/relationships/image" Target="../media/image75.png"/><Relationship Id="rId4" Type="http://schemas.openxmlformats.org/officeDocument/2006/relationships/image" Target="../media/image74.png"/></Relationships>
</file>

<file path=ppt/slides/_rels/slide6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B367FB-2A60-47CC-8458-B645B1DF18B9}"/>
              </a:ext>
            </a:extLst>
          </p:cNvPr>
          <p:cNvSpPr>
            <a:spLocks noGrp="1"/>
          </p:cNvSpPr>
          <p:nvPr>
            <p:ph type="ctrTitle"/>
          </p:nvPr>
        </p:nvSpPr>
        <p:spPr>
          <a:xfrm>
            <a:off x="565265" y="1263536"/>
            <a:ext cx="10906299" cy="2831946"/>
          </a:xfrm>
        </p:spPr>
        <p:txBody>
          <a:bodyPr>
            <a:noAutofit/>
          </a:bodyPr>
          <a:lstStyle/>
          <a:p>
            <a:pPr algn="ctr"/>
            <a:r>
              <a:rPr lang="ja-JP" altLang="zh-CN" sz="4800" dirty="0"/>
              <a:t>クロスモダリティを用いた</a:t>
            </a:r>
            <a:br>
              <a:rPr lang="en-US" altLang="ja-JP" sz="4800" dirty="0"/>
            </a:br>
            <a:r>
              <a:rPr lang="ja-JP" altLang="zh-CN" sz="4800" dirty="0"/>
              <a:t>カラーベースレコメンダーシステムの開発</a:t>
            </a:r>
            <a:br>
              <a:rPr lang="zh-CN" altLang="zh-CN" sz="4800" dirty="0"/>
            </a:br>
            <a:r>
              <a:rPr lang="ja-JP" altLang="zh-CN" sz="4800" dirty="0"/>
              <a:t>―レコメンダ―エンジンの設計と実装―</a:t>
            </a:r>
            <a:endParaRPr lang="zh-CN" altLang="en-US" sz="4800" dirty="0"/>
          </a:p>
        </p:txBody>
      </p:sp>
      <p:sp>
        <p:nvSpPr>
          <p:cNvPr id="3" name="副标题 2">
            <a:extLst>
              <a:ext uri="{FF2B5EF4-FFF2-40B4-BE49-F238E27FC236}">
                <a16:creationId xmlns:a16="http://schemas.microsoft.com/office/drawing/2014/main" id="{9304C8A1-E092-4CA1-8D2B-7F53312ECAE2}"/>
              </a:ext>
            </a:extLst>
          </p:cNvPr>
          <p:cNvSpPr>
            <a:spLocks noGrp="1"/>
          </p:cNvSpPr>
          <p:nvPr>
            <p:ph type="subTitle" idx="1"/>
          </p:nvPr>
        </p:nvSpPr>
        <p:spPr>
          <a:xfrm>
            <a:off x="1097280" y="4378347"/>
            <a:ext cx="10058400" cy="1339872"/>
          </a:xfrm>
        </p:spPr>
        <p:txBody>
          <a:bodyPr>
            <a:noAutofit/>
          </a:bodyPr>
          <a:lstStyle/>
          <a:p>
            <a:pPr algn="r"/>
            <a:r>
              <a:rPr lang="ja-JP" altLang="en-US" sz="2800" dirty="0"/>
              <a:t>システム情報工学研究科　コンピュータサイエンス専攻</a:t>
            </a:r>
            <a:r>
              <a:rPr lang="en-US" altLang="ja-JP" sz="2800" dirty="0"/>
              <a:t>2</a:t>
            </a:r>
            <a:r>
              <a:rPr lang="ja-JP" altLang="en-US" sz="2800" dirty="0"/>
              <a:t>年</a:t>
            </a:r>
            <a:endParaRPr lang="en-US" altLang="ja-JP" sz="2800" dirty="0"/>
          </a:p>
          <a:p>
            <a:pPr algn="r"/>
            <a:r>
              <a:rPr lang="en-US" altLang="ja-JP" sz="2800" dirty="0"/>
              <a:t>201620715</a:t>
            </a:r>
            <a:r>
              <a:rPr lang="ja-JP" altLang="en-US" sz="2800" dirty="0"/>
              <a:t>　</a:t>
            </a:r>
            <a:r>
              <a:rPr lang="en-US" altLang="ja-JP" sz="2800" dirty="0"/>
              <a:t>DU</a:t>
            </a:r>
            <a:r>
              <a:rPr lang="ja-JP" altLang="en-US" sz="2800" dirty="0"/>
              <a:t> </a:t>
            </a:r>
            <a:r>
              <a:rPr lang="en-US" altLang="ja-JP" sz="2800" dirty="0"/>
              <a:t>YAN</a:t>
            </a:r>
          </a:p>
          <a:p>
            <a:pPr algn="r"/>
            <a:r>
              <a:rPr lang="ja-JP" altLang="en-US" sz="2800" dirty="0"/>
              <a:t>指導教官　蔡東生</a:t>
            </a:r>
            <a:endParaRPr lang="zh-CN" altLang="en-US" sz="2800" dirty="0"/>
          </a:p>
        </p:txBody>
      </p:sp>
    </p:spTree>
    <p:extLst>
      <p:ext uri="{BB962C8B-B14F-4D97-AF65-F5344CB8AC3E}">
        <p14:creationId xmlns:p14="http://schemas.microsoft.com/office/powerpoint/2010/main" val="4220386798"/>
      </p:ext>
    </p:extLst>
  </p:cSld>
  <p:clrMapOvr>
    <a:masterClrMapping/>
  </p:clrMapOvr>
  <mc:AlternateContent xmlns:mc="http://schemas.openxmlformats.org/markup-compatibility/2006" xmlns:p14="http://schemas.microsoft.com/office/powerpoint/2010/main">
    <mc:Choice Requires="p14">
      <p:transition spd="slow" p14:dur="2000" advTm="17884"/>
    </mc:Choice>
    <mc:Fallback xmlns="">
      <p:transition spd="slow" advTm="17884"/>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969922-AB0E-4BE9-8EC2-170F60C76248}"/>
              </a:ext>
            </a:extLst>
          </p:cNvPr>
          <p:cNvSpPr>
            <a:spLocks noGrp="1"/>
          </p:cNvSpPr>
          <p:nvPr>
            <p:ph type="title"/>
          </p:nvPr>
        </p:nvSpPr>
        <p:spPr/>
        <p:txBody>
          <a:bodyPr/>
          <a:lstStyle/>
          <a:p>
            <a:r>
              <a:rPr lang="en-US" altLang="ja-JP" dirty="0"/>
              <a:t>Restricted </a:t>
            </a:r>
            <a:r>
              <a:rPr lang="en-US" altLang="ja-JP" dirty="0" err="1"/>
              <a:t>Boltzman</a:t>
            </a:r>
            <a:r>
              <a:rPr lang="en-US" altLang="ja-JP" dirty="0"/>
              <a:t> Machines</a:t>
            </a:r>
            <a:endParaRPr lang="zh-CN" altLang="en-US" dirty="0"/>
          </a:p>
        </p:txBody>
      </p:sp>
      <p:pic>
        <p:nvPicPr>
          <p:cNvPr id="4" name="图片 3">
            <a:extLst>
              <a:ext uri="{FF2B5EF4-FFF2-40B4-BE49-F238E27FC236}">
                <a16:creationId xmlns:a16="http://schemas.microsoft.com/office/drawing/2014/main" id="{19D42638-6DE4-485C-AC30-CF086DBD3E4D}"/>
              </a:ext>
            </a:extLst>
          </p:cNvPr>
          <p:cNvPicPr>
            <a:picLocks noChangeAspect="1"/>
          </p:cNvPicPr>
          <p:nvPr/>
        </p:nvPicPr>
        <p:blipFill>
          <a:blip r:embed="rId3"/>
          <a:stretch>
            <a:fillRect/>
          </a:stretch>
        </p:blipFill>
        <p:spPr>
          <a:xfrm>
            <a:off x="6281691" y="2731626"/>
            <a:ext cx="5824420" cy="3505694"/>
          </a:xfrm>
          <a:prstGeom prst="rect">
            <a:avLst/>
          </a:prstGeom>
        </p:spPr>
      </p:pic>
      <p:sp>
        <p:nvSpPr>
          <p:cNvPr id="5" name="内容占位符 2">
            <a:extLst>
              <a:ext uri="{FF2B5EF4-FFF2-40B4-BE49-F238E27FC236}">
                <a16:creationId xmlns:a16="http://schemas.microsoft.com/office/drawing/2014/main" id="{ED0FEA96-3687-4EBC-B0AB-8DC5BB5B941C}"/>
              </a:ext>
            </a:extLst>
          </p:cNvPr>
          <p:cNvSpPr>
            <a:spLocks noGrp="1"/>
          </p:cNvSpPr>
          <p:nvPr>
            <p:ph idx="1"/>
          </p:nvPr>
        </p:nvSpPr>
        <p:spPr>
          <a:xfrm>
            <a:off x="1097279" y="1845734"/>
            <a:ext cx="6576735" cy="3652241"/>
          </a:xfrm>
        </p:spPr>
        <p:txBody>
          <a:bodyPr>
            <a:normAutofit/>
          </a:bodyPr>
          <a:lstStyle/>
          <a:p>
            <a:pPr>
              <a:buFont typeface="Wingdings" panose="05000000000000000000" pitchFamily="2" charset="2"/>
              <a:buChar char="l"/>
            </a:pPr>
            <a:r>
              <a:rPr lang="ja-JP" altLang="en-US" sz="2800" dirty="0"/>
              <a:t>ニューラルネットワークの一種</a:t>
            </a:r>
            <a:endParaRPr lang="en-US" altLang="ja-JP" sz="2800" dirty="0"/>
          </a:p>
          <a:p>
            <a:pPr lvl="2">
              <a:buFont typeface="Wingdings" panose="05000000000000000000" pitchFamily="2" charset="2"/>
              <a:buChar char="l"/>
            </a:pPr>
            <a:r>
              <a:rPr lang="ja-JP" altLang="en-US" sz="2200" dirty="0"/>
              <a:t>二層ニューラルネットワークより構成</a:t>
            </a:r>
            <a:endParaRPr lang="en-US" altLang="ja-JP" sz="2200" dirty="0"/>
          </a:p>
          <a:p>
            <a:pPr lvl="2">
              <a:buFont typeface="Wingdings" panose="05000000000000000000" pitchFamily="2" charset="2"/>
              <a:buChar char="l"/>
            </a:pPr>
            <a:r>
              <a:rPr lang="ja-JP" altLang="en-US" sz="2200" dirty="0"/>
              <a:t>次元削減、分類、特徴学習</a:t>
            </a:r>
            <a:endParaRPr lang="en-US" altLang="ja-JP" sz="2200" dirty="0"/>
          </a:p>
          <a:p>
            <a:pPr>
              <a:buFont typeface="Wingdings" panose="05000000000000000000" pitchFamily="2" charset="2"/>
              <a:buChar char="l"/>
            </a:pPr>
            <a:endParaRPr lang="en-US" altLang="ja-JP" sz="2800" dirty="0"/>
          </a:p>
          <a:p>
            <a:pPr>
              <a:buFont typeface="Wingdings" panose="05000000000000000000" pitchFamily="2" charset="2"/>
              <a:buChar char="l"/>
            </a:pPr>
            <a:r>
              <a:rPr lang="ja-JP" altLang="en-US" sz="2800" dirty="0"/>
              <a:t>映画レコメンドを例にする</a:t>
            </a:r>
            <a:endParaRPr lang="en-US" altLang="ja-JP" sz="2800" dirty="0"/>
          </a:p>
          <a:p>
            <a:pPr lvl="2">
              <a:buFont typeface="Wingdings" panose="05000000000000000000" pitchFamily="2" charset="2"/>
              <a:buChar char="l"/>
            </a:pPr>
            <a:r>
              <a:rPr lang="ja-JP" altLang="en-US" sz="2200" dirty="0"/>
              <a:t>可視層はユーザーの評価データ</a:t>
            </a:r>
            <a:endParaRPr lang="en-US" altLang="ja-JP" sz="2200" dirty="0"/>
          </a:p>
          <a:p>
            <a:pPr lvl="2">
              <a:buFont typeface="Wingdings" panose="05000000000000000000" pitchFamily="2" charset="2"/>
              <a:buChar char="l"/>
            </a:pPr>
            <a:r>
              <a:rPr lang="ja-JP" altLang="en-US" sz="2200" dirty="0"/>
              <a:t>隠れ層は属性数値</a:t>
            </a:r>
            <a:endParaRPr lang="en-US" altLang="ja-JP" sz="2200" dirty="0"/>
          </a:p>
          <a:p>
            <a:pPr lvl="2">
              <a:buFont typeface="Wingdings" panose="05000000000000000000" pitchFamily="2" charset="2"/>
              <a:buChar char="l"/>
            </a:pPr>
            <a:r>
              <a:rPr lang="ja-JP" altLang="en-US" sz="2200" dirty="0"/>
              <a:t>気になる映画のタイプを把握</a:t>
            </a:r>
            <a:endParaRPr lang="en-US" altLang="ja-JP" sz="2200" dirty="0"/>
          </a:p>
          <a:p>
            <a:pPr>
              <a:buFont typeface="Wingdings" panose="05000000000000000000" pitchFamily="2" charset="2"/>
              <a:buChar char="l"/>
            </a:pPr>
            <a:endParaRPr lang="zh-CN" altLang="en-US" sz="2800" dirty="0"/>
          </a:p>
        </p:txBody>
      </p:sp>
    </p:spTree>
    <p:extLst>
      <p:ext uri="{BB962C8B-B14F-4D97-AF65-F5344CB8AC3E}">
        <p14:creationId xmlns:p14="http://schemas.microsoft.com/office/powerpoint/2010/main" val="533531315"/>
      </p:ext>
    </p:extLst>
  </p:cSld>
  <p:clrMapOvr>
    <a:masterClrMapping/>
  </p:clrMapOvr>
  <mc:AlternateContent xmlns:mc="http://schemas.openxmlformats.org/markup-compatibility/2006" xmlns:p14="http://schemas.microsoft.com/office/powerpoint/2010/main">
    <mc:Choice Requires="p14">
      <p:transition spd="slow" p14:dur="2000" advTm="69556"/>
    </mc:Choice>
    <mc:Fallback xmlns="">
      <p:transition spd="slow" advTm="69556"/>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969922-AB0E-4BE9-8EC2-170F60C76248}"/>
              </a:ext>
            </a:extLst>
          </p:cNvPr>
          <p:cNvSpPr>
            <a:spLocks noGrp="1"/>
          </p:cNvSpPr>
          <p:nvPr>
            <p:ph type="title"/>
          </p:nvPr>
        </p:nvSpPr>
        <p:spPr/>
        <p:txBody>
          <a:bodyPr/>
          <a:lstStyle/>
          <a:p>
            <a:r>
              <a:rPr lang="ja-JP" altLang="en-US" dirty="0"/>
              <a:t>クロスモダリティと共感覚</a:t>
            </a:r>
            <a:endParaRPr lang="zh-CN" altLang="en-US" dirty="0"/>
          </a:p>
        </p:txBody>
      </p:sp>
      <p:sp>
        <p:nvSpPr>
          <p:cNvPr id="4" name="内容占位符 2">
            <a:extLst>
              <a:ext uri="{FF2B5EF4-FFF2-40B4-BE49-F238E27FC236}">
                <a16:creationId xmlns:a16="http://schemas.microsoft.com/office/drawing/2014/main" id="{9C0F6547-8BA5-445A-BBA9-27F7DFBFFF23}"/>
              </a:ext>
            </a:extLst>
          </p:cNvPr>
          <p:cNvSpPr>
            <a:spLocks noGrp="1"/>
          </p:cNvSpPr>
          <p:nvPr>
            <p:ph idx="1"/>
          </p:nvPr>
        </p:nvSpPr>
        <p:spPr>
          <a:xfrm>
            <a:off x="1097280" y="1845734"/>
            <a:ext cx="10058400" cy="4023360"/>
          </a:xfrm>
        </p:spPr>
        <p:txBody>
          <a:bodyPr>
            <a:normAutofit/>
          </a:bodyPr>
          <a:lstStyle/>
          <a:p>
            <a:pPr>
              <a:buFont typeface="Wingdings" panose="05000000000000000000" pitchFamily="2" charset="2"/>
              <a:buChar char="l"/>
            </a:pPr>
            <a:r>
              <a:rPr lang="ja-JP" altLang="zh-CN" sz="2800" dirty="0"/>
              <a:t>クロスモダリティ</a:t>
            </a:r>
            <a:endParaRPr lang="en-US" altLang="ja-JP" sz="2800" dirty="0"/>
          </a:p>
          <a:p>
            <a:pPr lvl="2">
              <a:buFont typeface="Wingdings" panose="05000000000000000000" pitchFamily="2" charset="2"/>
              <a:buChar char="l"/>
            </a:pPr>
            <a:r>
              <a:rPr lang="en-US" altLang="zh-CN" sz="2400" dirty="0"/>
              <a:t>2</a:t>
            </a:r>
            <a:r>
              <a:rPr lang="ja-JP" altLang="zh-CN" sz="2400" dirty="0"/>
              <a:t>つ以上の感覚間に仕組み</a:t>
            </a:r>
            <a:endParaRPr lang="en-US" altLang="ja-JP" sz="2400" dirty="0"/>
          </a:p>
          <a:p>
            <a:pPr lvl="2">
              <a:buFont typeface="Wingdings" panose="05000000000000000000" pitchFamily="2" charset="2"/>
              <a:buChar char="l"/>
            </a:pPr>
            <a:r>
              <a:rPr lang="ja-JP" altLang="en-US" sz="2400" dirty="0"/>
              <a:t>風鈴の音を聞くと、まるで気温も下がった</a:t>
            </a:r>
            <a:endParaRPr lang="en-US" altLang="ja-JP" sz="2400" dirty="0"/>
          </a:p>
          <a:p>
            <a:pPr>
              <a:buFont typeface="Wingdings" panose="05000000000000000000" pitchFamily="2" charset="2"/>
              <a:buChar char="l"/>
            </a:pPr>
            <a:endParaRPr lang="en-US" altLang="ja-JP" sz="2800" dirty="0"/>
          </a:p>
          <a:p>
            <a:pPr>
              <a:buFont typeface="Wingdings" panose="05000000000000000000" pitchFamily="2" charset="2"/>
              <a:buChar char="l"/>
            </a:pPr>
            <a:r>
              <a:rPr lang="ja-JP" altLang="en-US" sz="2800" dirty="0"/>
              <a:t>共感覚</a:t>
            </a:r>
            <a:endParaRPr lang="en-US" altLang="ja-JP" sz="2800" dirty="0"/>
          </a:p>
          <a:p>
            <a:pPr lvl="2">
              <a:buFont typeface="Wingdings" panose="05000000000000000000" pitchFamily="2" charset="2"/>
              <a:buChar char="l"/>
            </a:pPr>
            <a:r>
              <a:rPr lang="ja-JP" altLang="en-US" sz="2400" dirty="0"/>
              <a:t>クロスモダリティ現象の一種類</a:t>
            </a:r>
            <a:endParaRPr lang="en-US" altLang="ja-JP" sz="2400" dirty="0"/>
          </a:p>
          <a:p>
            <a:pPr lvl="2">
              <a:buFont typeface="Wingdings" panose="05000000000000000000" pitchFamily="2" charset="2"/>
              <a:buChar char="l"/>
            </a:pPr>
            <a:r>
              <a:rPr lang="ja-JP" altLang="zh-CN" sz="2400" dirty="0"/>
              <a:t>一つの感覚の刺激から別の感覚を引き起こす</a:t>
            </a:r>
            <a:endParaRPr lang="en-US" altLang="ja-JP" sz="2400" dirty="0"/>
          </a:p>
          <a:p>
            <a:pPr lvl="2">
              <a:buFont typeface="Wingdings" panose="05000000000000000000" pitchFamily="2" charset="2"/>
              <a:buChar char="l"/>
            </a:pPr>
            <a:r>
              <a:rPr lang="ja-JP" altLang="en-US" sz="2400" dirty="0"/>
              <a:t>共感覚を持つ人は共感覚者</a:t>
            </a:r>
            <a:endParaRPr lang="zh-CN" altLang="en-US" sz="2400" dirty="0"/>
          </a:p>
        </p:txBody>
      </p:sp>
    </p:spTree>
    <p:extLst>
      <p:ext uri="{BB962C8B-B14F-4D97-AF65-F5344CB8AC3E}">
        <p14:creationId xmlns:p14="http://schemas.microsoft.com/office/powerpoint/2010/main" val="1276614903"/>
      </p:ext>
    </p:extLst>
  </p:cSld>
  <p:clrMapOvr>
    <a:masterClrMapping/>
  </p:clrMapOvr>
  <mc:AlternateContent xmlns:mc="http://schemas.openxmlformats.org/markup-compatibility/2006" xmlns:p14="http://schemas.microsoft.com/office/powerpoint/2010/main">
    <mc:Choice Requires="p14">
      <p:transition spd="slow" p14:dur="2000" advTm="39480"/>
    </mc:Choice>
    <mc:Fallback xmlns="">
      <p:transition spd="slow" advTm="3948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F9AD45-6E90-45A2-BE97-BE04BCC283FF}"/>
              </a:ext>
            </a:extLst>
          </p:cNvPr>
          <p:cNvSpPr>
            <a:spLocks noGrp="1"/>
          </p:cNvSpPr>
          <p:nvPr>
            <p:ph type="title"/>
          </p:nvPr>
        </p:nvSpPr>
        <p:spPr>
          <a:xfrm>
            <a:off x="1097280" y="143538"/>
            <a:ext cx="10866646" cy="1591184"/>
          </a:xfrm>
          <a:noFill/>
        </p:spPr>
        <p:txBody>
          <a:bodyPr/>
          <a:lstStyle/>
          <a:p>
            <a:r>
              <a:rPr lang="ja-JP" altLang="en-US" dirty="0"/>
              <a:t>調性格と色聴共感覚</a:t>
            </a:r>
            <a:endParaRPr lang="zh-CN" altLang="en-US" dirty="0"/>
          </a:p>
        </p:txBody>
      </p:sp>
      <p:sp>
        <p:nvSpPr>
          <p:cNvPr id="6" name="内容占位符 2">
            <a:extLst>
              <a:ext uri="{FF2B5EF4-FFF2-40B4-BE49-F238E27FC236}">
                <a16:creationId xmlns:a16="http://schemas.microsoft.com/office/drawing/2014/main" id="{F358E234-B898-4CBE-A1B5-81FEBA747E94}"/>
              </a:ext>
            </a:extLst>
          </p:cNvPr>
          <p:cNvSpPr>
            <a:spLocks noGrp="1"/>
          </p:cNvSpPr>
          <p:nvPr>
            <p:ph idx="1"/>
          </p:nvPr>
        </p:nvSpPr>
        <p:spPr>
          <a:xfrm>
            <a:off x="1097280" y="1845734"/>
            <a:ext cx="10058400" cy="4023360"/>
          </a:xfrm>
        </p:spPr>
        <p:txBody>
          <a:bodyPr>
            <a:normAutofit/>
          </a:bodyPr>
          <a:lstStyle/>
          <a:p>
            <a:pPr>
              <a:buFont typeface="Wingdings" panose="05000000000000000000" pitchFamily="2" charset="2"/>
              <a:buChar char="l"/>
            </a:pPr>
            <a:r>
              <a:rPr lang="ja-JP" altLang="en-US" sz="2400" dirty="0"/>
              <a:t>調性格</a:t>
            </a:r>
            <a:endParaRPr lang="en-US" altLang="ja-JP" sz="2400" dirty="0"/>
          </a:p>
          <a:p>
            <a:pPr lvl="2">
              <a:buFont typeface="Wingdings" panose="05000000000000000000" pitchFamily="2" charset="2"/>
              <a:buChar char="l"/>
            </a:pPr>
            <a:r>
              <a:rPr lang="ja-JP" altLang="en-US" sz="2400" dirty="0"/>
              <a:t>曲の調に応じて、人が感じる特性</a:t>
            </a:r>
            <a:endParaRPr lang="en-US" altLang="ja-JP" sz="2400" dirty="0"/>
          </a:p>
          <a:p>
            <a:pPr lvl="2">
              <a:buFont typeface="Wingdings" panose="05000000000000000000" pitchFamily="2" charset="2"/>
              <a:buChar char="l"/>
            </a:pPr>
            <a:endParaRPr lang="en-US" altLang="ja-JP" sz="2400" dirty="0"/>
          </a:p>
          <a:p>
            <a:pPr>
              <a:buFont typeface="Wingdings" panose="05000000000000000000" pitchFamily="2" charset="2"/>
              <a:buChar char="l"/>
            </a:pPr>
            <a:r>
              <a:rPr lang="ja-JP" altLang="en-US" sz="2400" dirty="0"/>
              <a:t>色聴共感覚</a:t>
            </a:r>
            <a:endParaRPr lang="en-US" altLang="ja-JP" sz="2400" dirty="0"/>
          </a:p>
          <a:p>
            <a:pPr lvl="2">
              <a:buFont typeface="Wingdings" panose="05000000000000000000" pitchFamily="2" charset="2"/>
              <a:buChar char="l"/>
            </a:pPr>
            <a:r>
              <a:rPr lang="ja-JP" altLang="en-US" sz="2400" dirty="0"/>
              <a:t>音を聞くと色が見える、共感覚の現象</a:t>
            </a:r>
            <a:endParaRPr lang="en-US" altLang="ja-JP" sz="2400" dirty="0"/>
          </a:p>
          <a:p>
            <a:pPr lvl="2">
              <a:buFont typeface="Wingdings" panose="05000000000000000000" pitchFamily="2" charset="2"/>
              <a:buChar char="l"/>
            </a:pPr>
            <a:r>
              <a:rPr lang="ja-JP" altLang="en-US" sz="2400" dirty="0"/>
              <a:t>曲から感じる感情を基づいて色を選べれることが多い</a:t>
            </a:r>
            <a:endParaRPr lang="zh-CN" altLang="en-US" sz="2400" dirty="0"/>
          </a:p>
        </p:txBody>
      </p:sp>
      <p:pic>
        <p:nvPicPr>
          <p:cNvPr id="7" name="图片 6">
            <a:extLst>
              <a:ext uri="{FF2B5EF4-FFF2-40B4-BE49-F238E27FC236}">
                <a16:creationId xmlns:a16="http://schemas.microsoft.com/office/drawing/2014/main" id="{2901809E-2A84-4BEE-96D5-778902F33C3F}"/>
              </a:ext>
            </a:extLst>
          </p:cNvPr>
          <p:cNvPicPr>
            <a:picLocks noChangeAspect="1"/>
          </p:cNvPicPr>
          <p:nvPr/>
        </p:nvPicPr>
        <p:blipFill>
          <a:blip r:embed="rId3"/>
          <a:stretch>
            <a:fillRect/>
          </a:stretch>
        </p:blipFill>
        <p:spPr>
          <a:xfrm>
            <a:off x="6970542" y="1623709"/>
            <a:ext cx="4772393" cy="2249731"/>
          </a:xfrm>
          <a:prstGeom prst="rect">
            <a:avLst/>
          </a:prstGeom>
        </p:spPr>
      </p:pic>
      <p:pic>
        <p:nvPicPr>
          <p:cNvPr id="3" name="图片 2">
            <a:extLst>
              <a:ext uri="{FF2B5EF4-FFF2-40B4-BE49-F238E27FC236}">
                <a16:creationId xmlns:a16="http://schemas.microsoft.com/office/drawing/2014/main" id="{90DBC711-299A-43E5-B8C5-B6A9E39B76A8}"/>
              </a:ext>
            </a:extLst>
          </p:cNvPr>
          <p:cNvPicPr>
            <a:picLocks noChangeAspect="1"/>
          </p:cNvPicPr>
          <p:nvPr/>
        </p:nvPicPr>
        <p:blipFill>
          <a:blip r:embed="rId4"/>
          <a:stretch>
            <a:fillRect/>
          </a:stretch>
        </p:blipFill>
        <p:spPr>
          <a:xfrm>
            <a:off x="6970542" y="4435972"/>
            <a:ext cx="4100512" cy="1826661"/>
          </a:xfrm>
          <a:prstGeom prst="rect">
            <a:avLst/>
          </a:prstGeom>
        </p:spPr>
      </p:pic>
    </p:spTree>
    <p:extLst>
      <p:ext uri="{BB962C8B-B14F-4D97-AF65-F5344CB8AC3E}">
        <p14:creationId xmlns:p14="http://schemas.microsoft.com/office/powerpoint/2010/main" val="1606586268"/>
      </p:ext>
    </p:extLst>
  </p:cSld>
  <p:clrMapOvr>
    <a:masterClrMapping/>
  </p:clrMapOvr>
  <mc:AlternateContent xmlns:mc="http://schemas.openxmlformats.org/markup-compatibility/2006" xmlns:p14="http://schemas.microsoft.com/office/powerpoint/2010/main">
    <mc:Choice Requires="p14">
      <p:transition spd="slow" p14:dur="2000" advTm="82672"/>
    </mc:Choice>
    <mc:Fallback xmlns="">
      <p:transition spd="slow" advTm="82672"/>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C7E5D0-12CF-4F07-A8AE-AFB1105005CB}"/>
              </a:ext>
            </a:extLst>
          </p:cNvPr>
          <p:cNvSpPr>
            <a:spLocks noGrp="1"/>
          </p:cNvSpPr>
          <p:nvPr>
            <p:ph type="title"/>
          </p:nvPr>
        </p:nvSpPr>
        <p:spPr/>
        <p:txBody>
          <a:bodyPr/>
          <a:lstStyle/>
          <a:p>
            <a:r>
              <a:rPr lang="ja-JP" altLang="en-US" dirty="0"/>
              <a:t>設計方針</a:t>
            </a:r>
            <a:endParaRPr lang="zh-CN" altLang="en-US" dirty="0"/>
          </a:p>
        </p:txBody>
      </p:sp>
      <p:sp>
        <p:nvSpPr>
          <p:cNvPr id="3" name="内容占位符 2">
            <a:extLst>
              <a:ext uri="{FF2B5EF4-FFF2-40B4-BE49-F238E27FC236}">
                <a16:creationId xmlns:a16="http://schemas.microsoft.com/office/drawing/2014/main" id="{68572D6E-289F-45FD-AA4D-321AB749CD7D}"/>
              </a:ext>
            </a:extLst>
          </p:cNvPr>
          <p:cNvSpPr>
            <a:spLocks noGrp="1"/>
          </p:cNvSpPr>
          <p:nvPr>
            <p:ph idx="1"/>
          </p:nvPr>
        </p:nvSpPr>
        <p:spPr/>
        <p:txBody>
          <a:bodyPr>
            <a:normAutofit/>
          </a:bodyPr>
          <a:lstStyle/>
          <a:p>
            <a:pPr>
              <a:buFont typeface="Wingdings" panose="05000000000000000000" pitchFamily="2" charset="2"/>
              <a:buChar char="l"/>
            </a:pPr>
            <a:r>
              <a:rPr lang="ja-JP" altLang="en-US" sz="2800" dirty="0"/>
              <a:t>調性格と色聴共感覚を基づいたカラーベースフィルタリング</a:t>
            </a:r>
            <a:endParaRPr lang="en-US" altLang="ja-JP" sz="2800" dirty="0"/>
          </a:p>
          <a:p>
            <a:pPr lvl="2">
              <a:buFont typeface="Wingdings" panose="05000000000000000000" pitchFamily="2" charset="2"/>
              <a:buChar char="l"/>
            </a:pPr>
            <a:r>
              <a:rPr lang="ja-JP" altLang="en-US" sz="2400" dirty="0"/>
              <a:t>閲覧・購入商品の色を分析して、商品の調性格を推測</a:t>
            </a:r>
            <a:endParaRPr lang="en-US" altLang="ja-JP" sz="2400" dirty="0"/>
          </a:p>
          <a:p>
            <a:pPr lvl="2">
              <a:buFont typeface="Wingdings" panose="05000000000000000000" pitchFamily="2" charset="2"/>
              <a:buChar char="l"/>
            </a:pPr>
            <a:r>
              <a:rPr lang="ja-JP" altLang="en-US" sz="2400" dirty="0"/>
              <a:t>同じ調性格を持つ商品をレコメンド</a:t>
            </a:r>
            <a:endParaRPr lang="en-US" altLang="ja-JP" sz="2400" dirty="0"/>
          </a:p>
          <a:p>
            <a:pPr lvl="2">
              <a:buFont typeface="Wingdings" panose="05000000000000000000" pitchFamily="2" charset="2"/>
              <a:buChar char="l"/>
            </a:pPr>
            <a:endParaRPr lang="en-US" altLang="ja-JP" sz="2200" dirty="0"/>
          </a:p>
          <a:p>
            <a:pPr>
              <a:buFont typeface="Wingdings" panose="05000000000000000000" pitchFamily="2" charset="2"/>
              <a:buChar char="l"/>
            </a:pPr>
            <a:r>
              <a:rPr lang="ja-JP" altLang="en-US" sz="2800" dirty="0"/>
              <a:t>既存の協調フィルタリング手法導入</a:t>
            </a:r>
            <a:endParaRPr lang="en-US" altLang="ja-JP" sz="2200" dirty="0"/>
          </a:p>
          <a:p>
            <a:pPr lvl="2">
              <a:buFont typeface="Wingdings" panose="05000000000000000000" pitchFamily="2" charset="2"/>
              <a:buChar char="l"/>
            </a:pPr>
            <a:r>
              <a:rPr lang="ja-JP" altLang="en-US" sz="2400" dirty="0"/>
              <a:t>ユーザーベースフィルタリング</a:t>
            </a:r>
            <a:endParaRPr lang="en-US" altLang="ja-JP" sz="2400" dirty="0"/>
          </a:p>
          <a:p>
            <a:pPr lvl="2">
              <a:buFont typeface="Wingdings" panose="05000000000000000000" pitchFamily="2" charset="2"/>
              <a:buChar char="l"/>
            </a:pPr>
            <a:r>
              <a:rPr lang="ja-JP" altLang="en-US" sz="2400" dirty="0"/>
              <a:t>コンテンツベースフィルタリング</a:t>
            </a:r>
            <a:endParaRPr lang="en-US" altLang="ja-JP" sz="2400" dirty="0"/>
          </a:p>
          <a:p>
            <a:pPr lvl="2">
              <a:buFont typeface="Wingdings" panose="05000000000000000000" pitchFamily="2" charset="2"/>
              <a:buChar char="l"/>
            </a:pPr>
            <a:endParaRPr lang="en-US" altLang="ja-JP" sz="2000" dirty="0"/>
          </a:p>
          <a:p>
            <a:pPr lvl="2">
              <a:buFont typeface="Wingdings" panose="05000000000000000000" pitchFamily="2" charset="2"/>
              <a:buChar char="l"/>
            </a:pPr>
            <a:endParaRPr lang="en-US" altLang="ja-JP" sz="2800" dirty="0"/>
          </a:p>
          <a:p>
            <a:pPr marL="0" indent="0">
              <a:buNone/>
            </a:pPr>
            <a:endParaRPr lang="zh-CN" altLang="en-US" sz="2800" dirty="0"/>
          </a:p>
        </p:txBody>
      </p:sp>
    </p:spTree>
    <p:extLst>
      <p:ext uri="{BB962C8B-B14F-4D97-AF65-F5344CB8AC3E}">
        <p14:creationId xmlns:p14="http://schemas.microsoft.com/office/powerpoint/2010/main" val="481487968"/>
      </p:ext>
    </p:extLst>
  </p:cSld>
  <p:clrMapOvr>
    <a:masterClrMapping/>
  </p:clrMapOvr>
  <mc:AlternateContent xmlns:mc="http://schemas.openxmlformats.org/markup-compatibility/2006" xmlns:p14="http://schemas.microsoft.com/office/powerpoint/2010/main">
    <mc:Choice Requires="p14">
      <p:transition spd="slow" p14:dur="2000" advTm="32827"/>
    </mc:Choice>
    <mc:Fallback xmlns="">
      <p:transition spd="slow" advTm="32827"/>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61A1C8-2EE3-40FC-AA45-4CCE63CCF7EB}"/>
              </a:ext>
            </a:extLst>
          </p:cNvPr>
          <p:cNvSpPr>
            <a:spLocks noGrp="1"/>
          </p:cNvSpPr>
          <p:nvPr>
            <p:ph type="title"/>
          </p:nvPr>
        </p:nvSpPr>
        <p:spPr/>
        <p:txBody>
          <a:bodyPr>
            <a:normAutofit/>
          </a:bodyPr>
          <a:lstStyle/>
          <a:p>
            <a:r>
              <a:rPr lang="ja-JP" altLang="en-US" sz="7200" dirty="0"/>
              <a:t>レコメンダ</a:t>
            </a:r>
            <a:r>
              <a:rPr lang="en-US" altLang="ja-JP" sz="7200" dirty="0"/>
              <a:t>―</a:t>
            </a:r>
            <a:r>
              <a:rPr lang="ja-JP" altLang="en-US" sz="7200" dirty="0"/>
              <a:t>システム設計</a:t>
            </a:r>
            <a:endParaRPr lang="en-US" altLang="ja-JP" sz="7200" dirty="0"/>
          </a:p>
        </p:txBody>
      </p:sp>
      <p:sp>
        <p:nvSpPr>
          <p:cNvPr id="3" name="文本占位符 2">
            <a:extLst>
              <a:ext uri="{FF2B5EF4-FFF2-40B4-BE49-F238E27FC236}">
                <a16:creationId xmlns:a16="http://schemas.microsoft.com/office/drawing/2014/main" id="{20B84D2A-CAB4-473E-A70C-EC2C747CAB00}"/>
              </a:ext>
            </a:extLst>
          </p:cNvPr>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110874189"/>
      </p:ext>
    </p:extLst>
  </p:cSld>
  <p:clrMapOvr>
    <a:masterClrMapping/>
  </p:clrMapOvr>
  <mc:AlternateContent xmlns:mc="http://schemas.openxmlformats.org/markup-compatibility/2006" xmlns:p14="http://schemas.microsoft.com/office/powerpoint/2010/main">
    <mc:Choice Requires="p14">
      <p:transition spd="slow" p14:dur="2000" advTm="3919"/>
    </mc:Choice>
    <mc:Fallback xmlns="">
      <p:transition spd="slow" advTm="3919"/>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F3CDD6-343E-4651-A86A-26913441292B}"/>
              </a:ext>
            </a:extLst>
          </p:cNvPr>
          <p:cNvSpPr>
            <a:spLocks noGrp="1"/>
          </p:cNvSpPr>
          <p:nvPr>
            <p:ph type="title"/>
          </p:nvPr>
        </p:nvSpPr>
        <p:spPr/>
        <p:txBody>
          <a:bodyPr/>
          <a:lstStyle/>
          <a:p>
            <a:r>
              <a:rPr lang="ja-JP" altLang="en-US" dirty="0"/>
              <a:t>ユーザーベースフィルタリング</a:t>
            </a:r>
            <a:endParaRPr lang="zh-CN" altLang="en-US" dirty="0"/>
          </a:p>
        </p:txBody>
      </p:sp>
      <p:sp>
        <p:nvSpPr>
          <p:cNvPr id="4" name="Rectangle 4">
            <a:extLst>
              <a:ext uri="{FF2B5EF4-FFF2-40B4-BE49-F238E27FC236}">
                <a16:creationId xmlns:a16="http://schemas.microsoft.com/office/drawing/2014/main" id="{534FE418-A04F-43FA-9607-33635DCDA6A4}"/>
              </a:ext>
            </a:extLst>
          </p:cNvPr>
          <p:cNvSpPr>
            <a:spLocks noChangeArrowheads="1"/>
          </p:cNvSpPr>
          <p:nvPr/>
        </p:nvSpPr>
        <p:spPr bwMode="auto">
          <a:xfrm>
            <a:off x="7561943" y="230408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5" name="对象 4">
            <a:extLst>
              <a:ext uri="{FF2B5EF4-FFF2-40B4-BE49-F238E27FC236}">
                <a16:creationId xmlns:a16="http://schemas.microsoft.com/office/drawing/2014/main" id="{0BC87C44-ACDF-4ADA-91B2-91A6764258DD}"/>
              </a:ext>
            </a:extLst>
          </p:cNvPr>
          <p:cNvGraphicFramePr>
            <a:graphicFrameLocks noChangeAspect="1"/>
          </p:cNvGraphicFramePr>
          <p:nvPr>
            <p:extLst>
              <p:ext uri="{D42A27DB-BD31-4B8C-83A1-F6EECF244321}">
                <p14:modId xmlns:p14="http://schemas.microsoft.com/office/powerpoint/2010/main" val="722946270"/>
              </p:ext>
            </p:extLst>
          </p:nvPr>
        </p:nvGraphicFramePr>
        <p:xfrm>
          <a:off x="4430991" y="4993151"/>
          <a:ext cx="4308684" cy="947110"/>
        </p:xfrm>
        <a:graphic>
          <a:graphicData uri="http://schemas.openxmlformats.org/presentationml/2006/ole">
            <mc:AlternateContent xmlns:mc="http://schemas.openxmlformats.org/markup-compatibility/2006">
              <mc:Choice xmlns:v="urn:schemas-microsoft-com:vml" Requires="v">
                <p:oleObj spid="_x0000_s4479" name="公式" r:id="rId4" imgW="2616200" imgH="533400" progId="Equation.3">
                  <p:embed/>
                </p:oleObj>
              </mc:Choice>
              <mc:Fallback>
                <p:oleObj name="公式" r:id="rId4" imgW="2616200" imgH="533400" progId="Equation.3">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30991" y="4993151"/>
                        <a:ext cx="4308684" cy="947110"/>
                      </a:xfrm>
                      <a:prstGeom prst="rect">
                        <a:avLst/>
                      </a:prstGeom>
                      <a:noFill/>
                    </p:spPr>
                  </p:pic>
                </p:oleObj>
              </mc:Fallback>
            </mc:AlternateContent>
          </a:graphicData>
        </a:graphic>
      </p:graphicFrame>
      <p:sp>
        <p:nvSpPr>
          <p:cNvPr id="6" name="Rectangle 6">
            <a:extLst>
              <a:ext uri="{FF2B5EF4-FFF2-40B4-BE49-F238E27FC236}">
                <a16:creationId xmlns:a16="http://schemas.microsoft.com/office/drawing/2014/main" id="{AEE186F6-EBA8-4D3A-A446-D600D575E3D3}"/>
              </a:ext>
            </a:extLst>
          </p:cNvPr>
          <p:cNvSpPr>
            <a:spLocks noChangeArrowheads="1"/>
          </p:cNvSpPr>
          <p:nvPr/>
        </p:nvSpPr>
        <p:spPr bwMode="auto">
          <a:xfrm>
            <a:off x="7561943" y="336726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7" name="对象 6">
            <a:extLst>
              <a:ext uri="{FF2B5EF4-FFF2-40B4-BE49-F238E27FC236}">
                <a16:creationId xmlns:a16="http://schemas.microsoft.com/office/drawing/2014/main" id="{33EA23EE-3F79-473B-9B63-631E93BB1E23}"/>
              </a:ext>
            </a:extLst>
          </p:cNvPr>
          <p:cNvGraphicFramePr>
            <a:graphicFrameLocks noChangeAspect="1"/>
          </p:cNvGraphicFramePr>
          <p:nvPr>
            <p:extLst>
              <p:ext uri="{D42A27DB-BD31-4B8C-83A1-F6EECF244321}">
                <p14:modId xmlns:p14="http://schemas.microsoft.com/office/powerpoint/2010/main" val="1431954757"/>
              </p:ext>
            </p:extLst>
          </p:nvPr>
        </p:nvGraphicFramePr>
        <p:xfrm>
          <a:off x="9229407" y="4980232"/>
          <a:ext cx="2531472" cy="892677"/>
        </p:xfrm>
        <a:graphic>
          <a:graphicData uri="http://schemas.openxmlformats.org/presentationml/2006/ole">
            <mc:AlternateContent xmlns:mc="http://schemas.openxmlformats.org/markup-compatibility/2006">
              <mc:Choice xmlns:v="urn:schemas-microsoft-com:vml" Requires="v">
                <p:oleObj spid="_x0000_s4480" name="公式" r:id="rId6" imgW="1295280" imgH="457200" progId="Equation.3">
                  <p:embed/>
                </p:oleObj>
              </mc:Choice>
              <mc:Fallback>
                <p:oleObj name="公式" r:id="rId6" imgW="1295280" imgH="457200" progId="Equation.3">
                  <p:embed/>
                  <p:pic>
                    <p:nvPicPr>
                      <p:cNvPr id="0" name="对象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229407" y="4980232"/>
                        <a:ext cx="2531472" cy="892677"/>
                      </a:xfrm>
                      <a:prstGeom prst="rect">
                        <a:avLst/>
                      </a:prstGeom>
                      <a:noFill/>
                    </p:spPr>
                  </p:pic>
                </p:oleObj>
              </mc:Fallback>
            </mc:AlternateContent>
          </a:graphicData>
        </a:graphic>
      </p:graphicFrame>
      <p:grpSp>
        <p:nvGrpSpPr>
          <p:cNvPr id="3" name="组合 2">
            <a:extLst>
              <a:ext uri="{FF2B5EF4-FFF2-40B4-BE49-F238E27FC236}">
                <a16:creationId xmlns:a16="http://schemas.microsoft.com/office/drawing/2014/main" id="{EFCA9996-8C3E-4DFF-B296-FA0E2961393C}"/>
              </a:ext>
            </a:extLst>
          </p:cNvPr>
          <p:cNvGrpSpPr/>
          <p:nvPr/>
        </p:nvGrpSpPr>
        <p:grpSpPr>
          <a:xfrm>
            <a:off x="4347744" y="1845734"/>
            <a:ext cx="7413135" cy="2795984"/>
            <a:chOff x="725714" y="2284435"/>
            <a:chExt cx="6645726" cy="2316590"/>
          </a:xfrm>
        </p:grpSpPr>
        <p:pic>
          <p:nvPicPr>
            <p:cNvPr id="1026" name="图片 26">
              <a:extLst>
                <a:ext uri="{FF2B5EF4-FFF2-40B4-BE49-F238E27FC236}">
                  <a16:creationId xmlns:a16="http://schemas.microsoft.com/office/drawing/2014/main" id="{34C745FE-8AC4-4E16-937A-4F0F28CD7FF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00343" y="2284435"/>
              <a:ext cx="6571097" cy="2316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矩形: 圆角 7">
              <a:extLst>
                <a:ext uri="{FF2B5EF4-FFF2-40B4-BE49-F238E27FC236}">
                  <a16:creationId xmlns:a16="http://schemas.microsoft.com/office/drawing/2014/main" id="{24425547-19A8-437D-8632-D7AD890619D0}"/>
                </a:ext>
              </a:extLst>
            </p:cNvPr>
            <p:cNvSpPr/>
            <p:nvPr/>
          </p:nvSpPr>
          <p:spPr>
            <a:xfrm>
              <a:off x="725714" y="2685142"/>
              <a:ext cx="6386286" cy="40640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圆角 9">
              <a:extLst>
                <a:ext uri="{FF2B5EF4-FFF2-40B4-BE49-F238E27FC236}">
                  <a16:creationId xmlns:a16="http://schemas.microsoft.com/office/drawing/2014/main" id="{605A5D0F-ED97-4CBA-9908-57897A3C016D}"/>
                </a:ext>
              </a:extLst>
            </p:cNvPr>
            <p:cNvSpPr/>
            <p:nvPr/>
          </p:nvSpPr>
          <p:spPr>
            <a:xfrm>
              <a:off x="740228" y="3171370"/>
              <a:ext cx="6386286" cy="406400"/>
            </a:xfrm>
            <a:prstGeom prst="round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圆角 8">
              <a:extLst>
                <a:ext uri="{FF2B5EF4-FFF2-40B4-BE49-F238E27FC236}">
                  <a16:creationId xmlns:a16="http://schemas.microsoft.com/office/drawing/2014/main" id="{10D1195D-54A7-4250-8B5A-26EA957FE5D7}"/>
                </a:ext>
              </a:extLst>
            </p:cNvPr>
            <p:cNvSpPr/>
            <p:nvPr/>
          </p:nvSpPr>
          <p:spPr>
            <a:xfrm>
              <a:off x="1913921" y="2626177"/>
              <a:ext cx="478972" cy="974271"/>
            </a:xfrm>
            <a:prstGeom prst="roundRect">
              <a:avLst/>
            </a:prstGeom>
            <a:noFill/>
            <a:ln w="38100">
              <a:solidFill>
                <a:srgbClr val="7030A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圆角 11">
              <a:extLst>
                <a:ext uri="{FF2B5EF4-FFF2-40B4-BE49-F238E27FC236}">
                  <a16:creationId xmlns:a16="http://schemas.microsoft.com/office/drawing/2014/main" id="{B91B8C6A-307E-436F-91D1-1A87BE3604B5}"/>
                </a:ext>
              </a:extLst>
            </p:cNvPr>
            <p:cNvSpPr/>
            <p:nvPr/>
          </p:nvSpPr>
          <p:spPr>
            <a:xfrm>
              <a:off x="2966110" y="2640692"/>
              <a:ext cx="478972" cy="974271"/>
            </a:xfrm>
            <a:prstGeom prst="roundRect">
              <a:avLst/>
            </a:prstGeom>
            <a:noFill/>
            <a:ln w="38100">
              <a:solidFill>
                <a:srgbClr val="7030A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 name="内容占位符 2">
            <a:extLst>
              <a:ext uri="{FF2B5EF4-FFF2-40B4-BE49-F238E27FC236}">
                <a16:creationId xmlns:a16="http://schemas.microsoft.com/office/drawing/2014/main" id="{6847FD51-9420-4557-A86F-1A84B070E7F5}"/>
              </a:ext>
            </a:extLst>
          </p:cNvPr>
          <p:cNvSpPr>
            <a:spLocks noGrp="1"/>
          </p:cNvSpPr>
          <p:nvPr>
            <p:ph idx="1"/>
          </p:nvPr>
        </p:nvSpPr>
        <p:spPr>
          <a:xfrm>
            <a:off x="1097280" y="1845734"/>
            <a:ext cx="4584016" cy="4023360"/>
          </a:xfrm>
        </p:spPr>
        <p:txBody>
          <a:bodyPr>
            <a:normAutofit/>
          </a:bodyPr>
          <a:lstStyle/>
          <a:p>
            <a:pPr>
              <a:buFont typeface="Wingdings" panose="05000000000000000000" pitchFamily="2" charset="2"/>
              <a:buChar char="l"/>
            </a:pPr>
            <a:r>
              <a:rPr lang="ja-JP" altLang="en-US" sz="2800" dirty="0"/>
              <a:t>マトリックス</a:t>
            </a:r>
            <a:endParaRPr lang="en-US" altLang="ja-JP" sz="2800" dirty="0"/>
          </a:p>
          <a:p>
            <a:pPr>
              <a:buFont typeface="Wingdings" panose="05000000000000000000" pitchFamily="2" charset="2"/>
              <a:buChar char="l"/>
            </a:pPr>
            <a:endParaRPr lang="en-US" altLang="ja-JP" sz="2800" dirty="0"/>
          </a:p>
          <a:p>
            <a:pPr>
              <a:buFont typeface="Wingdings" panose="05000000000000000000" pitchFamily="2" charset="2"/>
              <a:buChar char="l"/>
            </a:pPr>
            <a:r>
              <a:rPr lang="ja-JP" altLang="en-US" sz="2800" dirty="0"/>
              <a:t>類似度推定手法</a:t>
            </a:r>
            <a:endParaRPr lang="en-US" altLang="ja-JP" sz="2800" dirty="0"/>
          </a:p>
          <a:p>
            <a:pPr lvl="2">
              <a:buFont typeface="Wingdings" panose="05000000000000000000" pitchFamily="2" charset="2"/>
              <a:buChar char="l"/>
            </a:pPr>
            <a:r>
              <a:rPr lang="en-US" altLang="ja-JP" sz="2400" dirty="0"/>
              <a:t>Jaccard</a:t>
            </a:r>
            <a:r>
              <a:rPr lang="ja-JP" altLang="en-US" sz="2400" dirty="0"/>
              <a:t>相関係数</a:t>
            </a:r>
            <a:endParaRPr lang="en-US" altLang="ja-JP" sz="2400" dirty="0"/>
          </a:p>
          <a:p>
            <a:pPr lvl="2">
              <a:buFont typeface="Wingdings" panose="05000000000000000000" pitchFamily="2" charset="2"/>
              <a:buChar char="l"/>
            </a:pPr>
            <a:r>
              <a:rPr lang="en-US" altLang="ja-JP" sz="2400" dirty="0"/>
              <a:t>Cosine</a:t>
            </a:r>
            <a:r>
              <a:rPr lang="ja-JP" altLang="en-US" sz="2400" dirty="0"/>
              <a:t>相関係数</a:t>
            </a:r>
            <a:endParaRPr lang="en-US" altLang="ja-JP" sz="2400" dirty="0"/>
          </a:p>
          <a:p>
            <a:pPr>
              <a:buFont typeface="Wingdings" panose="05000000000000000000" pitchFamily="2" charset="2"/>
              <a:buChar char="l"/>
            </a:pPr>
            <a:endParaRPr lang="en-US" altLang="ja-JP" sz="2800" dirty="0"/>
          </a:p>
          <a:p>
            <a:pPr>
              <a:buFont typeface="Wingdings" panose="05000000000000000000" pitchFamily="2" charset="2"/>
              <a:buChar char="l"/>
            </a:pPr>
            <a:r>
              <a:rPr lang="ja-JP" altLang="en-US" sz="2800" dirty="0"/>
              <a:t>レコメンド</a:t>
            </a:r>
            <a:endParaRPr lang="en-US" altLang="ja-JP" sz="2800" dirty="0"/>
          </a:p>
        </p:txBody>
      </p:sp>
    </p:spTree>
    <p:extLst>
      <p:ext uri="{BB962C8B-B14F-4D97-AF65-F5344CB8AC3E}">
        <p14:creationId xmlns:p14="http://schemas.microsoft.com/office/powerpoint/2010/main" val="3721517954"/>
      </p:ext>
    </p:extLst>
  </p:cSld>
  <p:clrMapOvr>
    <a:masterClrMapping/>
  </p:clrMapOvr>
  <mc:AlternateContent xmlns:mc="http://schemas.openxmlformats.org/markup-compatibility/2006" xmlns:p14="http://schemas.microsoft.com/office/powerpoint/2010/main">
    <mc:Choice Requires="p14">
      <p:transition spd="slow" p14:dur="2000" advTm="75006"/>
    </mc:Choice>
    <mc:Fallback xmlns="">
      <p:transition spd="slow" advTm="75006"/>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F3CDD6-343E-4651-A86A-26913441292B}"/>
              </a:ext>
            </a:extLst>
          </p:cNvPr>
          <p:cNvSpPr>
            <a:spLocks noGrp="1"/>
          </p:cNvSpPr>
          <p:nvPr>
            <p:ph type="title"/>
          </p:nvPr>
        </p:nvSpPr>
        <p:spPr/>
        <p:txBody>
          <a:bodyPr/>
          <a:lstStyle/>
          <a:p>
            <a:r>
              <a:rPr lang="ja-JP" altLang="en-US" dirty="0"/>
              <a:t>コンテンツベースフィルタリング</a:t>
            </a:r>
            <a:endParaRPr lang="zh-CN" altLang="en-US" dirty="0"/>
          </a:p>
        </p:txBody>
      </p:sp>
      <p:grpSp>
        <p:nvGrpSpPr>
          <p:cNvPr id="5" name="组合 4">
            <a:extLst>
              <a:ext uri="{FF2B5EF4-FFF2-40B4-BE49-F238E27FC236}">
                <a16:creationId xmlns:a16="http://schemas.microsoft.com/office/drawing/2014/main" id="{C9E1B642-721D-4CDF-8062-2E3FC6D30248}"/>
              </a:ext>
            </a:extLst>
          </p:cNvPr>
          <p:cNvGrpSpPr/>
          <p:nvPr/>
        </p:nvGrpSpPr>
        <p:grpSpPr>
          <a:xfrm>
            <a:off x="5626559" y="1991340"/>
            <a:ext cx="5699706" cy="3129301"/>
            <a:chOff x="1097280" y="2152091"/>
            <a:chExt cx="6253900" cy="3083606"/>
          </a:xfrm>
        </p:grpSpPr>
        <p:pic>
          <p:nvPicPr>
            <p:cNvPr id="2050" name="图片 5">
              <a:extLst>
                <a:ext uri="{FF2B5EF4-FFF2-40B4-BE49-F238E27FC236}">
                  <a16:creationId xmlns:a16="http://schemas.microsoft.com/office/drawing/2014/main" id="{E5631BF2-05E7-4DF2-9F8B-01D8C00797A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7280" y="2152091"/>
              <a:ext cx="6253900" cy="308360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4" name="矩形: 圆角 3">
              <a:extLst>
                <a:ext uri="{FF2B5EF4-FFF2-40B4-BE49-F238E27FC236}">
                  <a16:creationId xmlns:a16="http://schemas.microsoft.com/office/drawing/2014/main" id="{79E35CCF-6DB8-49BA-A1C0-5F458EA584DA}"/>
                </a:ext>
              </a:extLst>
            </p:cNvPr>
            <p:cNvSpPr/>
            <p:nvPr/>
          </p:nvSpPr>
          <p:spPr>
            <a:xfrm>
              <a:off x="1785257" y="3033486"/>
              <a:ext cx="682172" cy="261258"/>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圆角 5">
              <a:extLst>
                <a:ext uri="{FF2B5EF4-FFF2-40B4-BE49-F238E27FC236}">
                  <a16:creationId xmlns:a16="http://schemas.microsoft.com/office/drawing/2014/main" id="{A3C666BF-D2EA-409F-8DB4-95F7F543056A}"/>
                </a:ext>
              </a:extLst>
            </p:cNvPr>
            <p:cNvSpPr/>
            <p:nvPr/>
          </p:nvSpPr>
          <p:spPr>
            <a:xfrm>
              <a:off x="5820954" y="3048003"/>
              <a:ext cx="1479006" cy="261258"/>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内容占位符 2">
            <a:extLst>
              <a:ext uri="{FF2B5EF4-FFF2-40B4-BE49-F238E27FC236}">
                <a16:creationId xmlns:a16="http://schemas.microsoft.com/office/drawing/2014/main" id="{CC5EB943-B58B-4502-B4B6-C3E4BABE43C3}"/>
              </a:ext>
            </a:extLst>
          </p:cNvPr>
          <p:cNvSpPr>
            <a:spLocks noGrp="1"/>
          </p:cNvSpPr>
          <p:nvPr>
            <p:ph idx="1"/>
          </p:nvPr>
        </p:nvSpPr>
        <p:spPr>
          <a:xfrm>
            <a:off x="1097281" y="1845734"/>
            <a:ext cx="6546166" cy="4347802"/>
          </a:xfrm>
        </p:spPr>
        <p:txBody>
          <a:bodyPr>
            <a:normAutofit lnSpcReduction="10000"/>
          </a:bodyPr>
          <a:lstStyle/>
          <a:p>
            <a:pPr>
              <a:buFont typeface="Wingdings" panose="05000000000000000000" pitchFamily="2" charset="2"/>
              <a:buChar char="l"/>
            </a:pPr>
            <a:r>
              <a:rPr lang="ja-JP" altLang="en-US" sz="2800" dirty="0"/>
              <a:t>商品属性を捉える</a:t>
            </a:r>
            <a:endParaRPr lang="en-US" altLang="ja-JP" sz="2800" dirty="0"/>
          </a:p>
          <a:p>
            <a:pPr lvl="2">
              <a:buFont typeface="Wingdings" panose="05000000000000000000" pitchFamily="2" charset="2"/>
              <a:buChar char="l"/>
            </a:pPr>
            <a:r>
              <a:rPr lang="ja-JP" altLang="en-US" sz="2200" dirty="0"/>
              <a:t>キーワード説明内容</a:t>
            </a:r>
            <a:endParaRPr lang="en-US" altLang="ja-JP" sz="2200" dirty="0"/>
          </a:p>
          <a:p>
            <a:pPr lvl="2">
              <a:buFont typeface="Wingdings" panose="05000000000000000000" pitchFamily="2" charset="2"/>
              <a:buChar char="l"/>
            </a:pPr>
            <a:endParaRPr lang="en-US" altLang="ja-JP" sz="2200" dirty="0"/>
          </a:p>
          <a:p>
            <a:pPr>
              <a:buFont typeface="Wingdings" panose="05000000000000000000" pitchFamily="2" charset="2"/>
              <a:buChar char="l"/>
            </a:pPr>
            <a:r>
              <a:rPr lang="en-US" altLang="ja-JP" sz="2800" dirty="0"/>
              <a:t>TF-IDF</a:t>
            </a:r>
          </a:p>
          <a:p>
            <a:pPr lvl="2">
              <a:buFont typeface="Wingdings" panose="05000000000000000000" pitchFamily="2" charset="2"/>
              <a:buChar char="l"/>
            </a:pPr>
            <a:r>
              <a:rPr lang="en-US" altLang="ja-JP" sz="2200" dirty="0"/>
              <a:t>Term Frequency</a:t>
            </a:r>
          </a:p>
          <a:p>
            <a:pPr lvl="2">
              <a:buFont typeface="Wingdings" panose="05000000000000000000" pitchFamily="2" charset="2"/>
              <a:buChar char="l"/>
            </a:pPr>
            <a:r>
              <a:rPr lang="en-US" altLang="ja-JP" sz="2200" dirty="0"/>
              <a:t>Inverse Document Frequency</a:t>
            </a:r>
          </a:p>
          <a:p>
            <a:pPr lvl="2">
              <a:buFont typeface="Wingdings" panose="05000000000000000000" pitchFamily="2" charset="2"/>
              <a:buChar char="l"/>
            </a:pPr>
            <a:endParaRPr lang="en-US" altLang="ja-JP" sz="2200" dirty="0"/>
          </a:p>
          <a:p>
            <a:pPr lvl="2">
              <a:buFont typeface="Wingdings" panose="05000000000000000000" pitchFamily="2" charset="2"/>
              <a:buChar char="l"/>
            </a:pPr>
            <a:endParaRPr lang="en-US" altLang="ja-JP" sz="2200" dirty="0"/>
          </a:p>
          <a:p>
            <a:pPr>
              <a:buFont typeface="Wingdings" panose="05000000000000000000" pitchFamily="2" charset="2"/>
              <a:buChar char="l"/>
            </a:pPr>
            <a:endParaRPr lang="en-US" altLang="ja-JP" sz="2800" dirty="0"/>
          </a:p>
          <a:p>
            <a:pPr>
              <a:buFont typeface="Wingdings" panose="05000000000000000000" pitchFamily="2" charset="2"/>
              <a:buChar char="l"/>
            </a:pPr>
            <a:r>
              <a:rPr lang="ja-JP" altLang="en-US" sz="2800" dirty="0"/>
              <a:t>レコメンド</a:t>
            </a:r>
            <a:endParaRPr lang="en-US" altLang="ja-JP" sz="2000" dirty="0"/>
          </a:p>
          <a:p>
            <a:pPr lvl="2">
              <a:buFont typeface="Wingdings" panose="05000000000000000000" pitchFamily="2" charset="2"/>
              <a:buChar char="l"/>
            </a:pPr>
            <a:endParaRPr lang="en-US" altLang="ja-JP" sz="2800" dirty="0"/>
          </a:p>
          <a:p>
            <a:pPr marL="0" indent="0">
              <a:buNone/>
            </a:pPr>
            <a:endParaRPr lang="zh-CN" altLang="en-US" sz="2800" dirty="0"/>
          </a:p>
        </p:txBody>
      </p:sp>
      <p:sp>
        <p:nvSpPr>
          <p:cNvPr id="3" name="Rectangle 2">
            <a:extLst>
              <a:ext uri="{FF2B5EF4-FFF2-40B4-BE49-F238E27FC236}">
                <a16:creationId xmlns:a16="http://schemas.microsoft.com/office/drawing/2014/main" id="{1F248700-6BA7-4E11-92DC-77D94037620C}"/>
              </a:ext>
            </a:extLst>
          </p:cNvPr>
          <p:cNvSpPr>
            <a:spLocks noChangeArrowheads="1"/>
          </p:cNvSpPr>
          <p:nvPr/>
        </p:nvSpPr>
        <p:spPr bwMode="auto">
          <a:xfrm>
            <a:off x="2285537" y="7775670"/>
            <a:ext cx="16814387"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8" name="对象 7">
            <a:extLst>
              <a:ext uri="{FF2B5EF4-FFF2-40B4-BE49-F238E27FC236}">
                <a16:creationId xmlns:a16="http://schemas.microsoft.com/office/drawing/2014/main" id="{C89F53A0-B691-4339-9893-B7F49D7B2B4B}"/>
              </a:ext>
            </a:extLst>
          </p:cNvPr>
          <p:cNvGraphicFramePr>
            <a:graphicFrameLocks noChangeAspect="1"/>
          </p:cNvGraphicFramePr>
          <p:nvPr>
            <p:extLst>
              <p:ext uri="{D42A27DB-BD31-4B8C-83A1-F6EECF244321}">
                <p14:modId xmlns:p14="http://schemas.microsoft.com/office/powerpoint/2010/main" val="2778006838"/>
              </p:ext>
            </p:extLst>
          </p:nvPr>
        </p:nvGraphicFramePr>
        <p:xfrm>
          <a:off x="1169249" y="4282442"/>
          <a:ext cx="1370880" cy="861003"/>
        </p:xfrm>
        <a:graphic>
          <a:graphicData uri="http://schemas.openxmlformats.org/presentationml/2006/ole">
            <mc:AlternateContent xmlns:mc="http://schemas.openxmlformats.org/markup-compatibility/2006">
              <mc:Choice xmlns:v="urn:schemas-microsoft-com:vml" Requires="v">
                <p:oleObj spid="_x0000_s5239" r:id="rId5" imgW="774360" imgH="482400" progId="Equation.KSEE3">
                  <p:embed/>
                </p:oleObj>
              </mc:Choice>
              <mc:Fallback>
                <p:oleObj r:id="rId5" imgW="774360" imgH="482400" progId="Equation.KSEE3">
                  <p:embed/>
                  <p:pic>
                    <p:nvPicPr>
                      <p:cNvPr id="0" name="对象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69249" y="4282442"/>
                        <a:ext cx="1370880" cy="861003"/>
                      </a:xfrm>
                      <a:prstGeom prst="rect">
                        <a:avLst/>
                      </a:prstGeom>
                      <a:noFill/>
                    </p:spPr>
                  </p:pic>
                </p:oleObj>
              </mc:Fallback>
            </mc:AlternateContent>
          </a:graphicData>
        </a:graphic>
      </p:graphicFrame>
      <p:sp>
        <p:nvSpPr>
          <p:cNvPr id="9" name="Rectangle 4">
            <a:extLst>
              <a:ext uri="{FF2B5EF4-FFF2-40B4-BE49-F238E27FC236}">
                <a16:creationId xmlns:a16="http://schemas.microsoft.com/office/drawing/2014/main" id="{7D1970EF-9968-4E85-974B-8D43327C2FB2}"/>
              </a:ext>
            </a:extLst>
          </p:cNvPr>
          <p:cNvSpPr>
            <a:spLocks noChangeArrowheads="1"/>
          </p:cNvSpPr>
          <p:nvPr/>
        </p:nvSpPr>
        <p:spPr bwMode="auto">
          <a:xfrm>
            <a:off x="1659255" y="317968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0" name="对象 9">
            <a:extLst>
              <a:ext uri="{FF2B5EF4-FFF2-40B4-BE49-F238E27FC236}">
                <a16:creationId xmlns:a16="http://schemas.microsoft.com/office/drawing/2014/main" id="{008E4AE1-FFD6-4C1C-BF6A-D84B4BD2E800}"/>
              </a:ext>
            </a:extLst>
          </p:cNvPr>
          <p:cNvGraphicFramePr>
            <a:graphicFrameLocks noChangeAspect="1"/>
          </p:cNvGraphicFramePr>
          <p:nvPr>
            <p:extLst>
              <p:ext uri="{D42A27DB-BD31-4B8C-83A1-F6EECF244321}">
                <p14:modId xmlns:p14="http://schemas.microsoft.com/office/powerpoint/2010/main" val="1813058023"/>
              </p:ext>
            </p:extLst>
          </p:nvPr>
        </p:nvGraphicFramePr>
        <p:xfrm>
          <a:off x="2612097" y="4341426"/>
          <a:ext cx="2237116" cy="802019"/>
        </p:xfrm>
        <a:graphic>
          <a:graphicData uri="http://schemas.openxmlformats.org/presentationml/2006/ole">
            <mc:AlternateContent xmlns:mc="http://schemas.openxmlformats.org/markup-compatibility/2006">
              <mc:Choice xmlns:v="urn:schemas-microsoft-com:vml" Requires="v">
                <p:oleObj spid="_x0000_s5240" r:id="rId7" imgW="1307880" imgH="469800" progId="Equation.KSEE3">
                  <p:embed/>
                </p:oleObj>
              </mc:Choice>
              <mc:Fallback>
                <p:oleObj r:id="rId7" imgW="1307880" imgH="469800" progId="Equation.KSEE3">
                  <p:embed/>
                  <p:pic>
                    <p:nvPicPr>
                      <p:cNvPr id="0" name="对象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612097" y="4341426"/>
                        <a:ext cx="2237116" cy="802019"/>
                      </a:xfrm>
                      <a:prstGeom prst="rect">
                        <a:avLst/>
                      </a:prstGeom>
                      <a:noFill/>
                    </p:spPr>
                  </p:pic>
                </p:oleObj>
              </mc:Fallback>
            </mc:AlternateContent>
          </a:graphicData>
        </a:graphic>
      </p:graphicFrame>
    </p:spTree>
    <p:extLst>
      <p:ext uri="{BB962C8B-B14F-4D97-AF65-F5344CB8AC3E}">
        <p14:creationId xmlns:p14="http://schemas.microsoft.com/office/powerpoint/2010/main" val="564020494"/>
      </p:ext>
    </p:extLst>
  </p:cSld>
  <p:clrMapOvr>
    <a:masterClrMapping/>
  </p:clrMapOvr>
  <mc:AlternateContent xmlns:mc="http://schemas.openxmlformats.org/markup-compatibility/2006" xmlns:p14="http://schemas.microsoft.com/office/powerpoint/2010/main">
    <mc:Choice Requires="p14">
      <p:transition spd="slow" p14:dur="2000" advTm="102565"/>
    </mc:Choice>
    <mc:Fallback xmlns="">
      <p:transition spd="slow" advTm="102565"/>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F3CDD6-343E-4651-A86A-26913441292B}"/>
              </a:ext>
            </a:extLst>
          </p:cNvPr>
          <p:cNvSpPr>
            <a:spLocks noGrp="1"/>
          </p:cNvSpPr>
          <p:nvPr>
            <p:ph type="title"/>
          </p:nvPr>
        </p:nvSpPr>
        <p:spPr/>
        <p:txBody>
          <a:bodyPr/>
          <a:lstStyle/>
          <a:p>
            <a:r>
              <a:rPr lang="ja-JP" altLang="en-US" dirty="0"/>
              <a:t>カラーベースフィルタリング（</a:t>
            </a:r>
            <a:r>
              <a:rPr lang="en-US" altLang="zh-CN" dirty="0"/>
              <a:t>1/4</a:t>
            </a:r>
            <a:r>
              <a:rPr lang="ja-JP" altLang="en-US" dirty="0"/>
              <a:t>）</a:t>
            </a:r>
            <a:endParaRPr lang="zh-CN" altLang="en-US" dirty="0"/>
          </a:p>
        </p:txBody>
      </p:sp>
      <p:pic>
        <p:nvPicPr>
          <p:cNvPr id="3075" name="图片 1">
            <a:extLst>
              <a:ext uri="{FF2B5EF4-FFF2-40B4-BE49-F238E27FC236}">
                <a16:creationId xmlns:a16="http://schemas.microsoft.com/office/drawing/2014/main" id="{1B845D08-7A28-40D7-B1CF-A2D1C0DBED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97796" y="1845733"/>
            <a:ext cx="6841622" cy="4021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内容占位符 2">
            <a:extLst>
              <a:ext uri="{FF2B5EF4-FFF2-40B4-BE49-F238E27FC236}">
                <a16:creationId xmlns:a16="http://schemas.microsoft.com/office/drawing/2014/main" id="{10E461FD-3FC2-4F46-8D58-0F95C5F6A807}"/>
              </a:ext>
            </a:extLst>
          </p:cNvPr>
          <p:cNvSpPr>
            <a:spLocks noGrp="1"/>
          </p:cNvSpPr>
          <p:nvPr>
            <p:ph idx="1"/>
          </p:nvPr>
        </p:nvSpPr>
        <p:spPr>
          <a:xfrm>
            <a:off x="1097281" y="1845734"/>
            <a:ext cx="6546166" cy="4347802"/>
          </a:xfrm>
        </p:spPr>
        <p:txBody>
          <a:bodyPr>
            <a:normAutofit/>
          </a:bodyPr>
          <a:lstStyle/>
          <a:p>
            <a:pPr>
              <a:buFont typeface="Wingdings" panose="05000000000000000000" pitchFamily="2" charset="2"/>
              <a:buChar char="l"/>
            </a:pPr>
            <a:r>
              <a:rPr lang="en-US" altLang="ja-JP" sz="2800" dirty="0"/>
              <a:t>The</a:t>
            </a:r>
            <a:r>
              <a:rPr lang="ja-JP" altLang="en-US" sz="2800" dirty="0"/>
              <a:t> </a:t>
            </a:r>
            <a:r>
              <a:rPr lang="en-US" altLang="ja-JP" sz="2800" dirty="0"/>
              <a:t>World Color Survey</a:t>
            </a:r>
          </a:p>
          <a:p>
            <a:pPr lvl="2">
              <a:buFont typeface="Wingdings" panose="05000000000000000000" pitchFamily="2" charset="2"/>
              <a:buChar char="l"/>
            </a:pPr>
            <a:r>
              <a:rPr lang="en-US" altLang="ja-JP" sz="2400" dirty="0"/>
              <a:t>Munsell Color Chips</a:t>
            </a:r>
          </a:p>
          <a:p>
            <a:pPr lvl="2">
              <a:buFont typeface="Wingdings" panose="05000000000000000000" pitchFamily="2" charset="2"/>
              <a:buChar char="l"/>
            </a:pPr>
            <a:r>
              <a:rPr lang="en-US" altLang="ja-JP" sz="2400" dirty="0" err="1"/>
              <a:t>Wcslab</a:t>
            </a:r>
            <a:r>
              <a:rPr lang="ja-JP" altLang="en-US" sz="2400" dirty="0"/>
              <a:t>データ</a:t>
            </a:r>
            <a:endParaRPr lang="en-US" altLang="ja-JP" sz="2400" dirty="0"/>
          </a:p>
          <a:p>
            <a:pPr marL="384048" lvl="2" indent="0">
              <a:buNone/>
            </a:pPr>
            <a:endParaRPr lang="en-US" altLang="ja-JP" sz="2800" dirty="0"/>
          </a:p>
          <a:p>
            <a:pPr marL="0" indent="0">
              <a:buNone/>
            </a:pPr>
            <a:endParaRPr lang="zh-CN" altLang="en-US" sz="2800" dirty="0"/>
          </a:p>
        </p:txBody>
      </p:sp>
      <p:sp>
        <p:nvSpPr>
          <p:cNvPr id="5" name="文本框 4">
            <a:extLst>
              <a:ext uri="{FF2B5EF4-FFF2-40B4-BE49-F238E27FC236}">
                <a16:creationId xmlns:a16="http://schemas.microsoft.com/office/drawing/2014/main" id="{8D2D26E4-806D-4AD1-84A9-1ACF32E2B893}"/>
              </a:ext>
            </a:extLst>
          </p:cNvPr>
          <p:cNvSpPr txBox="1"/>
          <p:nvPr/>
        </p:nvSpPr>
        <p:spPr>
          <a:xfrm>
            <a:off x="6571173" y="5824204"/>
            <a:ext cx="3494867" cy="369332"/>
          </a:xfrm>
          <a:prstGeom prst="rect">
            <a:avLst/>
          </a:prstGeom>
          <a:noFill/>
        </p:spPr>
        <p:txBody>
          <a:bodyPr wrap="none" rtlCol="0">
            <a:spAutoFit/>
          </a:bodyPr>
          <a:lstStyle/>
          <a:p>
            <a:r>
              <a:rPr lang="ja-JP" altLang="en-US" dirty="0"/>
              <a:t>各座標が代表する色（</a:t>
            </a:r>
            <a:r>
              <a:rPr lang="en-US" altLang="ja-JP" dirty="0"/>
              <a:t>Lab</a:t>
            </a:r>
            <a:r>
              <a:rPr lang="ja-JP" altLang="en-US" dirty="0"/>
              <a:t>色空間）</a:t>
            </a:r>
            <a:endParaRPr lang="zh-CN" altLang="en-US" dirty="0"/>
          </a:p>
        </p:txBody>
      </p:sp>
      <p:pic>
        <p:nvPicPr>
          <p:cNvPr id="6" name="图片 5">
            <a:extLst>
              <a:ext uri="{FF2B5EF4-FFF2-40B4-BE49-F238E27FC236}">
                <a16:creationId xmlns:a16="http://schemas.microsoft.com/office/drawing/2014/main" id="{B8AB8A46-2CB3-4242-8677-7F1D563ACF17}"/>
              </a:ext>
            </a:extLst>
          </p:cNvPr>
          <p:cNvPicPr>
            <a:picLocks noChangeAspect="1"/>
          </p:cNvPicPr>
          <p:nvPr/>
        </p:nvPicPr>
        <p:blipFill>
          <a:blip r:embed="rId4"/>
          <a:stretch>
            <a:fillRect/>
          </a:stretch>
        </p:blipFill>
        <p:spPr>
          <a:xfrm>
            <a:off x="1118552" y="3208670"/>
            <a:ext cx="3757973" cy="2984866"/>
          </a:xfrm>
          <a:prstGeom prst="rect">
            <a:avLst/>
          </a:prstGeom>
        </p:spPr>
      </p:pic>
    </p:spTree>
    <p:extLst>
      <p:ext uri="{BB962C8B-B14F-4D97-AF65-F5344CB8AC3E}">
        <p14:creationId xmlns:p14="http://schemas.microsoft.com/office/powerpoint/2010/main" val="2115918603"/>
      </p:ext>
    </p:extLst>
  </p:cSld>
  <p:clrMapOvr>
    <a:masterClrMapping/>
  </p:clrMapOvr>
  <mc:AlternateContent xmlns:mc="http://schemas.openxmlformats.org/markup-compatibility/2006" xmlns:p14="http://schemas.microsoft.com/office/powerpoint/2010/main">
    <mc:Choice Requires="p14">
      <p:transition spd="slow" p14:dur="2000" advTm="47090"/>
    </mc:Choice>
    <mc:Fallback xmlns="">
      <p:transition spd="slow" advTm="47090"/>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716253-D123-4B31-941E-FA0FA43DC06F}"/>
              </a:ext>
            </a:extLst>
          </p:cNvPr>
          <p:cNvSpPr>
            <a:spLocks noGrp="1"/>
          </p:cNvSpPr>
          <p:nvPr>
            <p:ph type="title"/>
          </p:nvPr>
        </p:nvSpPr>
        <p:spPr/>
        <p:txBody>
          <a:bodyPr/>
          <a:lstStyle/>
          <a:p>
            <a:r>
              <a:rPr lang="ja-JP" altLang="en-US" dirty="0"/>
              <a:t>カラーベースフィルタリング（</a:t>
            </a:r>
            <a:r>
              <a:rPr lang="en-US" altLang="zh-CN" dirty="0"/>
              <a:t>2/4</a:t>
            </a:r>
            <a:r>
              <a:rPr lang="ja-JP" altLang="en-US" dirty="0"/>
              <a:t>）</a:t>
            </a:r>
            <a:endParaRPr lang="zh-CN" altLang="en-US" dirty="0"/>
          </a:p>
        </p:txBody>
      </p:sp>
      <p:pic>
        <p:nvPicPr>
          <p:cNvPr id="4098" name="图片 1">
            <a:extLst>
              <a:ext uri="{FF2B5EF4-FFF2-40B4-BE49-F238E27FC236}">
                <a16:creationId xmlns:a16="http://schemas.microsoft.com/office/drawing/2014/main" id="{09FF816A-5536-4215-891D-7FFC861119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62818" y="3429000"/>
            <a:ext cx="7504975" cy="2395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内容占位符 2">
            <a:extLst>
              <a:ext uri="{FF2B5EF4-FFF2-40B4-BE49-F238E27FC236}">
                <a16:creationId xmlns:a16="http://schemas.microsoft.com/office/drawing/2014/main" id="{BB7CDFAD-8916-4EA6-833C-7C33078BBE97}"/>
              </a:ext>
            </a:extLst>
          </p:cNvPr>
          <p:cNvSpPr>
            <a:spLocks noGrp="1"/>
          </p:cNvSpPr>
          <p:nvPr>
            <p:ph idx="1"/>
          </p:nvPr>
        </p:nvSpPr>
        <p:spPr>
          <a:xfrm>
            <a:off x="1097280" y="1845734"/>
            <a:ext cx="10406098" cy="4347802"/>
          </a:xfrm>
        </p:spPr>
        <p:txBody>
          <a:bodyPr>
            <a:normAutofit/>
          </a:bodyPr>
          <a:lstStyle/>
          <a:p>
            <a:pPr>
              <a:buFont typeface="Wingdings" panose="05000000000000000000" pitchFamily="2" charset="2"/>
              <a:buChar char="l"/>
            </a:pPr>
            <a:r>
              <a:rPr lang="ja-JP" altLang="en-US" sz="2800" dirty="0"/>
              <a:t>共感覚者色聴判定データを使う</a:t>
            </a:r>
            <a:endParaRPr lang="en-US" altLang="ja-JP" sz="2800" dirty="0"/>
          </a:p>
          <a:p>
            <a:pPr lvl="2">
              <a:buFont typeface="Wingdings" panose="05000000000000000000" pitchFamily="2" charset="2"/>
              <a:buChar char="l"/>
            </a:pPr>
            <a:r>
              <a:rPr lang="ja-JP" altLang="en-US" sz="2200" dirty="0"/>
              <a:t>共感覚者が各調を聞いて選ぶ複数の色を収集</a:t>
            </a:r>
            <a:endParaRPr lang="en-US" altLang="ja-JP" sz="2200" dirty="0"/>
          </a:p>
          <a:p>
            <a:pPr lvl="2">
              <a:buFont typeface="Wingdings" panose="05000000000000000000" pitchFamily="2" charset="2"/>
              <a:buChar char="l"/>
            </a:pPr>
            <a:r>
              <a:rPr lang="ja-JP" altLang="en-US" sz="2200" dirty="0"/>
              <a:t>各色（</a:t>
            </a:r>
            <a:r>
              <a:rPr lang="en-US" altLang="ja-JP" sz="2200" dirty="0"/>
              <a:t>Lab</a:t>
            </a:r>
            <a:r>
              <a:rPr lang="ja-JP" altLang="en-US" sz="2200" dirty="0"/>
              <a:t>色空間）を</a:t>
            </a:r>
            <a:r>
              <a:rPr lang="en-US" altLang="ja-JP" sz="2200" dirty="0"/>
              <a:t>Munsell Chips</a:t>
            </a:r>
            <a:r>
              <a:rPr lang="ja-JP" altLang="en-US" sz="2200" dirty="0"/>
              <a:t>に入れる</a:t>
            </a:r>
            <a:endParaRPr lang="en-US" altLang="ja-JP" sz="2200" dirty="0"/>
          </a:p>
          <a:p>
            <a:pPr lvl="2">
              <a:buFont typeface="Wingdings" panose="05000000000000000000" pitchFamily="2" charset="2"/>
              <a:buChar char="l"/>
            </a:pPr>
            <a:r>
              <a:rPr lang="ja-JP" altLang="en-US" sz="2200" dirty="0"/>
              <a:t>複数の色が</a:t>
            </a:r>
            <a:r>
              <a:rPr lang="en-US" altLang="ja-JP" sz="2200" dirty="0"/>
              <a:t>Munsell Chips</a:t>
            </a:r>
            <a:r>
              <a:rPr lang="ja-JP" altLang="en-US" sz="2200" dirty="0"/>
              <a:t>にての分布を統計</a:t>
            </a:r>
            <a:endParaRPr lang="en-US" altLang="ja-JP" sz="2200" dirty="0"/>
          </a:p>
          <a:p>
            <a:pPr marL="384048" lvl="2" indent="0">
              <a:buNone/>
            </a:pPr>
            <a:endParaRPr lang="en-US" altLang="ja-JP" sz="2800" dirty="0"/>
          </a:p>
          <a:p>
            <a:pPr marL="0" indent="0">
              <a:buNone/>
            </a:pPr>
            <a:endParaRPr lang="zh-CN" altLang="en-US" sz="2800" dirty="0"/>
          </a:p>
        </p:txBody>
      </p:sp>
      <p:sp>
        <p:nvSpPr>
          <p:cNvPr id="3" name="文本框 2">
            <a:extLst>
              <a:ext uri="{FF2B5EF4-FFF2-40B4-BE49-F238E27FC236}">
                <a16:creationId xmlns:a16="http://schemas.microsoft.com/office/drawing/2014/main" id="{3041A352-68B2-49DF-8E71-CB0735A4DA49}"/>
              </a:ext>
            </a:extLst>
          </p:cNvPr>
          <p:cNvSpPr txBox="1"/>
          <p:nvPr/>
        </p:nvSpPr>
        <p:spPr>
          <a:xfrm>
            <a:off x="3978854" y="5824204"/>
            <a:ext cx="2872902" cy="369332"/>
          </a:xfrm>
          <a:prstGeom prst="rect">
            <a:avLst/>
          </a:prstGeom>
          <a:noFill/>
        </p:spPr>
        <p:txBody>
          <a:bodyPr wrap="none" rtlCol="0">
            <a:spAutoFit/>
          </a:bodyPr>
          <a:lstStyle/>
          <a:p>
            <a:r>
              <a:rPr lang="en-US" altLang="ja-JP" dirty="0"/>
              <a:t>CM</a:t>
            </a:r>
            <a:r>
              <a:rPr lang="ja-JP" altLang="en-US" dirty="0"/>
              <a:t>調性格の</a:t>
            </a:r>
            <a:r>
              <a:rPr lang="en-US" altLang="ja-JP" dirty="0"/>
              <a:t>Munsell</a:t>
            </a:r>
            <a:r>
              <a:rPr lang="ja-JP" altLang="en-US" dirty="0"/>
              <a:t>色分布</a:t>
            </a:r>
            <a:endParaRPr lang="zh-CN" altLang="en-US" dirty="0"/>
          </a:p>
        </p:txBody>
      </p:sp>
    </p:spTree>
    <p:extLst>
      <p:ext uri="{BB962C8B-B14F-4D97-AF65-F5344CB8AC3E}">
        <p14:creationId xmlns:p14="http://schemas.microsoft.com/office/powerpoint/2010/main" val="158384434"/>
      </p:ext>
    </p:extLst>
  </p:cSld>
  <p:clrMapOvr>
    <a:masterClrMapping/>
  </p:clrMapOvr>
  <mc:AlternateContent xmlns:mc="http://schemas.openxmlformats.org/markup-compatibility/2006" xmlns:p14="http://schemas.microsoft.com/office/powerpoint/2010/main">
    <mc:Choice Requires="p14">
      <p:transition spd="slow" p14:dur="2000" advTm="54250"/>
    </mc:Choice>
    <mc:Fallback xmlns="">
      <p:transition spd="slow" advTm="54250"/>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716253-D123-4B31-941E-FA0FA43DC06F}"/>
              </a:ext>
            </a:extLst>
          </p:cNvPr>
          <p:cNvSpPr>
            <a:spLocks noGrp="1"/>
          </p:cNvSpPr>
          <p:nvPr>
            <p:ph type="title"/>
          </p:nvPr>
        </p:nvSpPr>
        <p:spPr/>
        <p:txBody>
          <a:bodyPr/>
          <a:lstStyle/>
          <a:p>
            <a:r>
              <a:rPr lang="ja-JP" altLang="en-US" dirty="0"/>
              <a:t>カラーベースフィルタリング（</a:t>
            </a:r>
            <a:r>
              <a:rPr lang="en-US" altLang="ja-JP" dirty="0"/>
              <a:t>3</a:t>
            </a:r>
            <a:r>
              <a:rPr lang="en-US" altLang="zh-CN" dirty="0"/>
              <a:t>/4</a:t>
            </a:r>
            <a:r>
              <a:rPr lang="ja-JP" altLang="en-US" dirty="0"/>
              <a:t>）</a:t>
            </a:r>
            <a:endParaRPr lang="zh-CN" altLang="en-US" dirty="0"/>
          </a:p>
        </p:txBody>
      </p:sp>
      <p:pic>
        <p:nvPicPr>
          <p:cNvPr id="5122" name="图片 1">
            <a:extLst>
              <a:ext uri="{FF2B5EF4-FFF2-40B4-BE49-F238E27FC236}">
                <a16:creationId xmlns:a16="http://schemas.microsoft.com/office/drawing/2014/main" id="{52AC0724-E636-46F6-AF65-2A41F8786F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7351" y="3376077"/>
            <a:ext cx="8932189" cy="22760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文本框 2">
            <a:extLst>
              <a:ext uri="{FF2B5EF4-FFF2-40B4-BE49-F238E27FC236}">
                <a16:creationId xmlns:a16="http://schemas.microsoft.com/office/drawing/2014/main" id="{252BA741-D2E9-4C3F-8D9F-795B8F28F4BB}"/>
              </a:ext>
            </a:extLst>
          </p:cNvPr>
          <p:cNvSpPr txBox="1"/>
          <p:nvPr/>
        </p:nvSpPr>
        <p:spPr>
          <a:xfrm>
            <a:off x="4522712" y="5643048"/>
            <a:ext cx="2738250" cy="369332"/>
          </a:xfrm>
          <a:prstGeom prst="rect">
            <a:avLst/>
          </a:prstGeom>
          <a:noFill/>
        </p:spPr>
        <p:txBody>
          <a:bodyPr wrap="none" rtlCol="0">
            <a:spAutoFit/>
          </a:bodyPr>
          <a:lstStyle/>
          <a:p>
            <a:r>
              <a:rPr lang="ja-JP" altLang="en-US" dirty="0"/>
              <a:t>ある商品の</a:t>
            </a:r>
            <a:r>
              <a:rPr lang="en-US" altLang="ja-JP" dirty="0"/>
              <a:t>Munsell</a:t>
            </a:r>
            <a:r>
              <a:rPr lang="ja-JP" altLang="en-US" dirty="0"/>
              <a:t>色分布</a:t>
            </a:r>
            <a:endParaRPr lang="zh-CN" altLang="en-US" dirty="0"/>
          </a:p>
        </p:txBody>
      </p:sp>
      <p:sp>
        <p:nvSpPr>
          <p:cNvPr id="6" name="内容占位符 2">
            <a:extLst>
              <a:ext uri="{FF2B5EF4-FFF2-40B4-BE49-F238E27FC236}">
                <a16:creationId xmlns:a16="http://schemas.microsoft.com/office/drawing/2014/main" id="{A1688132-C39E-4083-A3D6-DD67DB4EB7B6}"/>
              </a:ext>
            </a:extLst>
          </p:cNvPr>
          <p:cNvSpPr>
            <a:spLocks noGrp="1"/>
          </p:cNvSpPr>
          <p:nvPr>
            <p:ph idx="1"/>
          </p:nvPr>
        </p:nvSpPr>
        <p:spPr>
          <a:xfrm>
            <a:off x="1097280" y="1845734"/>
            <a:ext cx="7524205" cy="2560011"/>
          </a:xfrm>
        </p:spPr>
        <p:txBody>
          <a:bodyPr>
            <a:normAutofit/>
          </a:bodyPr>
          <a:lstStyle/>
          <a:p>
            <a:pPr>
              <a:buFont typeface="Wingdings" panose="05000000000000000000" pitchFamily="2" charset="2"/>
              <a:buChar char="l"/>
            </a:pPr>
            <a:r>
              <a:rPr lang="ja-JP" altLang="en-US" sz="2800" dirty="0"/>
              <a:t>商品の色分布</a:t>
            </a:r>
            <a:endParaRPr lang="en-US" altLang="ja-JP" sz="2800" dirty="0"/>
          </a:p>
          <a:p>
            <a:pPr lvl="2">
              <a:buFont typeface="Wingdings" panose="05000000000000000000" pitchFamily="2" charset="2"/>
              <a:buChar char="l"/>
            </a:pPr>
            <a:r>
              <a:rPr lang="ja-JP" altLang="en-US" sz="2400" dirty="0"/>
              <a:t>ユーザーが閲覧・購入した商品の色を取得</a:t>
            </a:r>
            <a:endParaRPr lang="en-US" altLang="ja-JP" sz="2400" dirty="0"/>
          </a:p>
          <a:p>
            <a:pPr lvl="2">
              <a:buFont typeface="Wingdings" panose="05000000000000000000" pitchFamily="2" charset="2"/>
              <a:buChar char="l"/>
            </a:pPr>
            <a:r>
              <a:rPr lang="en-US" altLang="ja-JP" sz="2400" dirty="0"/>
              <a:t>Munsell Chips</a:t>
            </a:r>
            <a:r>
              <a:rPr lang="ja-JP" altLang="en-US" sz="2400" dirty="0"/>
              <a:t>上でピクセル数の度数分布を統計</a:t>
            </a:r>
            <a:endParaRPr lang="en-US" altLang="ja-JP" sz="2400" dirty="0"/>
          </a:p>
          <a:p>
            <a:pPr lvl="2">
              <a:buFont typeface="Wingdings" panose="05000000000000000000" pitchFamily="2" charset="2"/>
              <a:buChar char="l"/>
            </a:pPr>
            <a:endParaRPr lang="en-US" altLang="ja-JP" sz="2800" dirty="0"/>
          </a:p>
          <a:p>
            <a:pPr marL="0" indent="0">
              <a:buNone/>
            </a:pPr>
            <a:endParaRPr lang="zh-CN" altLang="en-US" sz="2800" dirty="0"/>
          </a:p>
        </p:txBody>
      </p:sp>
    </p:spTree>
    <p:extLst>
      <p:ext uri="{BB962C8B-B14F-4D97-AF65-F5344CB8AC3E}">
        <p14:creationId xmlns:p14="http://schemas.microsoft.com/office/powerpoint/2010/main" val="3102139439"/>
      </p:ext>
    </p:extLst>
  </p:cSld>
  <p:clrMapOvr>
    <a:masterClrMapping/>
  </p:clrMapOvr>
  <mc:AlternateContent xmlns:mc="http://schemas.openxmlformats.org/markup-compatibility/2006" xmlns:p14="http://schemas.microsoft.com/office/powerpoint/2010/main">
    <mc:Choice Requires="p14">
      <p:transition spd="slow" p14:dur="2000" advTm="13462"/>
    </mc:Choice>
    <mc:Fallback xmlns="">
      <p:transition spd="slow" advTm="13462"/>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E41EB-8D21-4FDA-87CF-BEE1091B8558}"/>
              </a:ext>
            </a:extLst>
          </p:cNvPr>
          <p:cNvSpPr>
            <a:spLocks noGrp="1"/>
          </p:cNvSpPr>
          <p:nvPr>
            <p:ph type="title"/>
          </p:nvPr>
        </p:nvSpPr>
        <p:spPr/>
        <p:txBody>
          <a:bodyPr/>
          <a:lstStyle/>
          <a:p>
            <a:r>
              <a:rPr lang="ja-JP" altLang="en-US" dirty="0"/>
              <a:t>発表の流れ</a:t>
            </a:r>
            <a:endParaRPr lang="zh-CN" altLang="en-US" dirty="0"/>
          </a:p>
        </p:txBody>
      </p:sp>
      <p:sp>
        <p:nvSpPr>
          <p:cNvPr id="3" name="内容占位符 2">
            <a:extLst>
              <a:ext uri="{FF2B5EF4-FFF2-40B4-BE49-F238E27FC236}">
                <a16:creationId xmlns:a16="http://schemas.microsoft.com/office/drawing/2014/main" id="{DAB1B5EF-332A-4697-9E01-A84323404E63}"/>
              </a:ext>
            </a:extLst>
          </p:cNvPr>
          <p:cNvSpPr>
            <a:spLocks noGrp="1"/>
          </p:cNvSpPr>
          <p:nvPr>
            <p:ph idx="1"/>
          </p:nvPr>
        </p:nvSpPr>
        <p:spPr/>
        <p:txBody>
          <a:bodyPr>
            <a:normAutofit/>
          </a:bodyPr>
          <a:lstStyle/>
          <a:p>
            <a:pPr>
              <a:buFont typeface="Wingdings" panose="05000000000000000000" pitchFamily="2" charset="2"/>
              <a:buChar char="l"/>
            </a:pPr>
            <a:r>
              <a:rPr lang="ja-JP" altLang="en-US" sz="2800" dirty="0"/>
              <a:t>プロジェクト概要</a:t>
            </a:r>
            <a:endParaRPr lang="en-US" altLang="ja-JP" sz="2800" dirty="0"/>
          </a:p>
          <a:p>
            <a:pPr>
              <a:buFont typeface="Wingdings" panose="05000000000000000000" pitchFamily="2" charset="2"/>
              <a:buChar char="l"/>
            </a:pPr>
            <a:r>
              <a:rPr lang="ja-JP" altLang="en-US" sz="2800" dirty="0"/>
              <a:t>関連研究と設計方針</a:t>
            </a:r>
            <a:endParaRPr lang="en-US" altLang="ja-JP" sz="2800" dirty="0"/>
          </a:p>
          <a:p>
            <a:pPr>
              <a:buFont typeface="Wingdings" panose="05000000000000000000" pitchFamily="2" charset="2"/>
              <a:buChar char="l"/>
            </a:pPr>
            <a:r>
              <a:rPr lang="ja-JP" altLang="en-US" sz="2800" dirty="0"/>
              <a:t>レコメンダ</a:t>
            </a:r>
            <a:r>
              <a:rPr lang="en-US" altLang="ja-JP" sz="2800" dirty="0"/>
              <a:t>―</a:t>
            </a:r>
            <a:r>
              <a:rPr lang="ja-JP" altLang="en-US" sz="2800" dirty="0"/>
              <a:t>システム設計</a:t>
            </a:r>
            <a:endParaRPr lang="en-US" altLang="ja-JP" sz="2800" dirty="0"/>
          </a:p>
          <a:p>
            <a:pPr>
              <a:buFont typeface="Wingdings" panose="05000000000000000000" pitchFamily="2" charset="2"/>
              <a:buChar char="l"/>
            </a:pPr>
            <a:r>
              <a:rPr lang="ja-JP" altLang="en-US" sz="2800" dirty="0"/>
              <a:t>レコメンダ</a:t>
            </a:r>
            <a:r>
              <a:rPr lang="en-US" altLang="ja-JP" sz="2800" dirty="0"/>
              <a:t>―</a:t>
            </a:r>
            <a:r>
              <a:rPr lang="ja-JP" altLang="en-US" sz="2800" dirty="0"/>
              <a:t>システム実装</a:t>
            </a:r>
            <a:endParaRPr lang="en-US" altLang="ja-JP" sz="2800" dirty="0"/>
          </a:p>
          <a:p>
            <a:pPr>
              <a:buFont typeface="Wingdings" panose="05000000000000000000" pitchFamily="2" charset="2"/>
              <a:buChar char="l"/>
            </a:pPr>
            <a:r>
              <a:rPr lang="ja-JP" altLang="en-US" sz="2800" dirty="0"/>
              <a:t>評価手法と実験結果分析</a:t>
            </a:r>
            <a:endParaRPr lang="en-US" altLang="ja-JP" sz="2800" dirty="0"/>
          </a:p>
          <a:p>
            <a:pPr>
              <a:buFont typeface="Wingdings" panose="05000000000000000000" pitchFamily="2" charset="2"/>
              <a:buChar char="l"/>
            </a:pPr>
            <a:r>
              <a:rPr lang="ja-JP" altLang="en-US" sz="2800" dirty="0"/>
              <a:t>まとめと今後の課題</a:t>
            </a:r>
            <a:endParaRPr lang="en-US" altLang="ja-JP" sz="2800" dirty="0"/>
          </a:p>
          <a:p>
            <a:pPr>
              <a:buFont typeface="Wingdings" panose="05000000000000000000" pitchFamily="2" charset="2"/>
              <a:buChar char="l"/>
            </a:pPr>
            <a:endParaRPr lang="zh-CN" altLang="en-US" sz="2800" dirty="0"/>
          </a:p>
        </p:txBody>
      </p:sp>
    </p:spTree>
    <p:extLst>
      <p:ext uri="{BB962C8B-B14F-4D97-AF65-F5344CB8AC3E}">
        <p14:creationId xmlns:p14="http://schemas.microsoft.com/office/powerpoint/2010/main" val="2821515585"/>
      </p:ext>
    </p:extLst>
  </p:cSld>
  <p:clrMapOvr>
    <a:masterClrMapping/>
  </p:clrMapOvr>
  <mc:AlternateContent xmlns:mc="http://schemas.openxmlformats.org/markup-compatibility/2006" xmlns:p14="http://schemas.microsoft.com/office/powerpoint/2010/main">
    <mc:Choice Requires="p14">
      <p:transition spd="slow" p14:dur="2000" advTm="10962"/>
    </mc:Choice>
    <mc:Fallback xmlns="">
      <p:transition spd="slow" advTm="10962"/>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2EC3CB-4949-4A6C-AE8A-65B1FDE29774}"/>
              </a:ext>
            </a:extLst>
          </p:cNvPr>
          <p:cNvSpPr>
            <a:spLocks noGrp="1"/>
          </p:cNvSpPr>
          <p:nvPr>
            <p:ph type="title"/>
          </p:nvPr>
        </p:nvSpPr>
        <p:spPr/>
        <p:txBody>
          <a:bodyPr/>
          <a:lstStyle/>
          <a:p>
            <a:r>
              <a:rPr lang="ja-JP" altLang="en-US" dirty="0"/>
              <a:t>カラーベースフィルタリング（</a:t>
            </a:r>
            <a:r>
              <a:rPr lang="en-US" altLang="ja-JP" dirty="0"/>
              <a:t>4</a:t>
            </a:r>
            <a:r>
              <a:rPr lang="en-US" altLang="zh-CN" dirty="0"/>
              <a:t>/4</a:t>
            </a:r>
            <a:r>
              <a:rPr lang="ja-JP" altLang="en-US" dirty="0"/>
              <a:t>）</a:t>
            </a:r>
            <a:endParaRPr lang="zh-CN" altLang="en-US" dirty="0"/>
          </a:p>
        </p:txBody>
      </p:sp>
      <p:sp>
        <p:nvSpPr>
          <p:cNvPr id="24" name="文本框 23">
            <a:extLst>
              <a:ext uri="{FF2B5EF4-FFF2-40B4-BE49-F238E27FC236}">
                <a16:creationId xmlns:a16="http://schemas.microsoft.com/office/drawing/2014/main" id="{7DB956C0-D6B6-4D5B-A79C-A8850FE95CDF}"/>
              </a:ext>
            </a:extLst>
          </p:cNvPr>
          <p:cNvSpPr txBox="1"/>
          <p:nvPr/>
        </p:nvSpPr>
        <p:spPr>
          <a:xfrm>
            <a:off x="8613678" y="2225049"/>
            <a:ext cx="424826" cy="280799"/>
          </a:xfrm>
          <a:prstGeom prst="rect">
            <a:avLst/>
          </a:prstGeom>
          <a:noFill/>
        </p:spPr>
        <p:txBody>
          <a:bodyPr wrap="none" rtlCol="0">
            <a:spAutoFit/>
          </a:bodyPr>
          <a:lstStyle/>
          <a:p>
            <a:r>
              <a:rPr lang="en-US" altLang="zh-CN" dirty="0"/>
              <a:t>CM</a:t>
            </a:r>
          </a:p>
        </p:txBody>
      </p:sp>
      <p:sp>
        <p:nvSpPr>
          <p:cNvPr id="25" name="文本框 24">
            <a:extLst>
              <a:ext uri="{FF2B5EF4-FFF2-40B4-BE49-F238E27FC236}">
                <a16:creationId xmlns:a16="http://schemas.microsoft.com/office/drawing/2014/main" id="{21136C02-314D-430F-A613-8BFDDD1BEE5B}"/>
              </a:ext>
            </a:extLst>
          </p:cNvPr>
          <p:cNvSpPr txBox="1"/>
          <p:nvPr/>
        </p:nvSpPr>
        <p:spPr>
          <a:xfrm>
            <a:off x="8613678" y="3560124"/>
            <a:ext cx="441000" cy="280799"/>
          </a:xfrm>
          <a:prstGeom prst="rect">
            <a:avLst/>
          </a:prstGeom>
          <a:noFill/>
        </p:spPr>
        <p:txBody>
          <a:bodyPr wrap="none" rtlCol="0">
            <a:spAutoFit/>
          </a:bodyPr>
          <a:lstStyle/>
          <a:p>
            <a:r>
              <a:rPr lang="en-US" altLang="zh-CN" dirty="0"/>
              <a:t>DM</a:t>
            </a:r>
          </a:p>
        </p:txBody>
      </p:sp>
      <p:cxnSp>
        <p:nvCxnSpPr>
          <p:cNvPr id="26" name="直接箭头连接符 25">
            <a:extLst>
              <a:ext uri="{FF2B5EF4-FFF2-40B4-BE49-F238E27FC236}">
                <a16:creationId xmlns:a16="http://schemas.microsoft.com/office/drawing/2014/main" id="{756F2708-DD3D-461C-A4A3-4A7399BEED24}"/>
              </a:ext>
            </a:extLst>
          </p:cNvPr>
          <p:cNvCxnSpPr>
            <a:cxnSpLocks/>
            <a:stCxn id="22" idx="3"/>
            <a:endCxn id="20" idx="1"/>
          </p:cNvCxnSpPr>
          <p:nvPr/>
        </p:nvCxnSpPr>
        <p:spPr>
          <a:xfrm flipV="1">
            <a:off x="5092800" y="2549025"/>
            <a:ext cx="2253485" cy="2182423"/>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26">
            <a:extLst>
              <a:ext uri="{FF2B5EF4-FFF2-40B4-BE49-F238E27FC236}">
                <a16:creationId xmlns:a16="http://schemas.microsoft.com/office/drawing/2014/main" id="{1476E205-1F64-46FB-9372-4CEF1E4CB953}"/>
              </a:ext>
            </a:extLst>
          </p:cNvPr>
          <p:cNvCxnSpPr>
            <a:cxnSpLocks/>
            <a:stCxn id="22" idx="3"/>
            <a:endCxn id="21" idx="1"/>
          </p:cNvCxnSpPr>
          <p:nvPr/>
        </p:nvCxnSpPr>
        <p:spPr>
          <a:xfrm flipV="1">
            <a:off x="5092800" y="3872759"/>
            <a:ext cx="2253485" cy="858689"/>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3" name="组合 2">
            <a:extLst>
              <a:ext uri="{FF2B5EF4-FFF2-40B4-BE49-F238E27FC236}">
                <a16:creationId xmlns:a16="http://schemas.microsoft.com/office/drawing/2014/main" id="{55B417C1-B0AC-41F0-A77F-EB3A4D857ABB}"/>
              </a:ext>
            </a:extLst>
          </p:cNvPr>
          <p:cNvGrpSpPr/>
          <p:nvPr/>
        </p:nvGrpSpPr>
        <p:grpSpPr>
          <a:xfrm>
            <a:off x="1017446" y="1780537"/>
            <a:ext cx="10418144" cy="4428415"/>
            <a:chOff x="1017446" y="1780537"/>
            <a:chExt cx="10418144" cy="4428415"/>
          </a:xfrm>
        </p:grpSpPr>
        <p:pic>
          <p:nvPicPr>
            <p:cNvPr id="20" name="图片 19">
              <a:extLst>
                <a:ext uri="{FF2B5EF4-FFF2-40B4-BE49-F238E27FC236}">
                  <a16:creationId xmlns:a16="http://schemas.microsoft.com/office/drawing/2014/main" id="{499B4F9D-E6CA-4077-81D2-C8219DF8294A}"/>
                </a:ext>
              </a:extLst>
            </p:cNvPr>
            <p:cNvPicPr>
              <a:picLocks noChangeAspect="1"/>
            </p:cNvPicPr>
            <p:nvPr/>
          </p:nvPicPr>
          <p:blipFill>
            <a:blip r:embed="rId3"/>
            <a:stretch>
              <a:fillRect/>
            </a:stretch>
          </p:blipFill>
          <p:spPr>
            <a:xfrm>
              <a:off x="7346285" y="1977571"/>
              <a:ext cx="3928042" cy="1142908"/>
            </a:xfrm>
            <a:prstGeom prst="rect">
              <a:avLst/>
            </a:prstGeom>
          </p:spPr>
        </p:pic>
        <p:pic>
          <p:nvPicPr>
            <p:cNvPr id="21" name="图片 20">
              <a:extLst>
                <a:ext uri="{FF2B5EF4-FFF2-40B4-BE49-F238E27FC236}">
                  <a16:creationId xmlns:a16="http://schemas.microsoft.com/office/drawing/2014/main" id="{EF742754-998A-4E95-B0DE-52B695FE93D8}"/>
                </a:ext>
              </a:extLst>
            </p:cNvPr>
            <p:cNvPicPr>
              <a:picLocks noChangeAspect="1"/>
            </p:cNvPicPr>
            <p:nvPr/>
          </p:nvPicPr>
          <p:blipFill>
            <a:blip r:embed="rId4"/>
            <a:stretch>
              <a:fillRect/>
            </a:stretch>
          </p:blipFill>
          <p:spPr>
            <a:xfrm>
              <a:off x="7346285" y="3356493"/>
              <a:ext cx="3926569" cy="1032532"/>
            </a:xfrm>
            <a:prstGeom prst="rect">
              <a:avLst/>
            </a:prstGeom>
          </p:spPr>
        </p:pic>
        <p:pic>
          <p:nvPicPr>
            <p:cNvPr id="22" name="图片 21">
              <a:extLst>
                <a:ext uri="{FF2B5EF4-FFF2-40B4-BE49-F238E27FC236}">
                  <a16:creationId xmlns:a16="http://schemas.microsoft.com/office/drawing/2014/main" id="{BB76776F-533B-4AD8-A9B5-0D5E557BEDA9}"/>
                </a:ext>
              </a:extLst>
            </p:cNvPr>
            <p:cNvPicPr>
              <a:picLocks noChangeAspect="1"/>
            </p:cNvPicPr>
            <p:nvPr/>
          </p:nvPicPr>
          <p:blipFill>
            <a:blip r:embed="rId5"/>
            <a:stretch>
              <a:fillRect/>
            </a:stretch>
          </p:blipFill>
          <p:spPr>
            <a:xfrm>
              <a:off x="1170619" y="4238578"/>
              <a:ext cx="3922181" cy="985739"/>
            </a:xfrm>
            <a:prstGeom prst="rect">
              <a:avLst/>
            </a:prstGeom>
          </p:spPr>
        </p:pic>
        <p:sp>
          <p:nvSpPr>
            <p:cNvPr id="23" name="文本框 22">
              <a:extLst>
                <a:ext uri="{FF2B5EF4-FFF2-40B4-BE49-F238E27FC236}">
                  <a16:creationId xmlns:a16="http://schemas.microsoft.com/office/drawing/2014/main" id="{980EF13E-C15A-4827-9DA9-A0DA8A2C21C0}"/>
                </a:ext>
              </a:extLst>
            </p:cNvPr>
            <p:cNvSpPr txBox="1"/>
            <p:nvPr/>
          </p:nvSpPr>
          <p:spPr>
            <a:xfrm>
              <a:off x="9501722" y="5102446"/>
              <a:ext cx="724575" cy="902432"/>
            </a:xfrm>
            <a:prstGeom prst="rect">
              <a:avLst/>
            </a:prstGeom>
            <a:noFill/>
          </p:spPr>
          <p:txBody>
            <a:bodyPr vert="eaVert" wrap="square" rtlCol="0">
              <a:spAutoFit/>
            </a:bodyPr>
            <a:lstStyle/>
            <a:p>
              <a:r>
                <a:rPr lang="en-US" altLang="zh-CN" sz="4400" dirty="0"/>
                <a:t>……</a:t>
              </a:r>
              <a:endParaRPr lang="zh-CN" altLang="en-US" sz="4400" dirty="0"/>
            </a:p>
          </p:txBody>
        </p:sp>
        <p:cxnSp>
          <p:nvCxnSpPr>
            <p:cNvPr id="28" name="直接箭头连接符 27">
              <a:extLst>
                <a:ext uri="{FF2B5EF4-FFF2-40B4-BE49-F238E27FC236}">
                  <a16:creationId xmlns:a16="http://schemas.microsoft.com/office/drawing/2014/main" id="{C8F2E3AB-A722-4B38-BC25-895769B19A72}"/>
                </a:ext>
              </a:extLst>
            </p:cNvPr>
            <p:cNvCxnSpPr>
              <a:cxnSpLocks/>
              <a:stCxn id="22" idx="3"/>
            </p:cNvCxnSpPr>
            <p:nvPr/>
          </p:nvCxnSpPr>
          <p:spPr>
            <a:xfrm>
              <a:off x="5092800" y="4731448"/>
              <a:ext cx="2294659" cy="536046"/>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
          <p:nvSpPr>
            <p:cNvPr id="29" name="文本框 28">
              <a:extLst>
                <a:ext uri="{FF2B5EF4-FFF2-40B4-BE49-F238E27FC236}">
                  <a16:creationId xmlns:a16="http://schemas.microsoft.com/office/drawing/2014/main" id="{04AF77DB-DA1C-42BF-83A9-309DC1EE4E69}"/>
                </a:ext>
              </a:extLst>
            </p:cNvPr>
            <p:cNvSpPr txBox="1"/>
            <p:nvPr/>
          </p:nvSpPr>
          <p:spPr>
            <a:xfrm>
              <a:off x="9555439" y="4731448"/>
              <a:ext cx="415391" cy="280799"/>
            </a:xfrm>
            <a:prstGeom prst="rect">
              <a:avLst/>
            </a:prstGeom>
            <a:noFill/>
          </p:spPr>
          <p:txBody>
            <a:bodyPr wrap="none" rtlCol="0">
              <a:spAutoFit/>
            </a:bodyPr>
            <a:lstStyle/>
            <a:p>
              <a:r>
                <a:rPr lang="en-US" altLang="zh-CN" dirty="0"/>
                <a:t>EM</a:t>
              </a:r>
            </a:p>
          </p:txBody>
        </p:sp>
        <p:sp>
          <p:nvSpPr>
            <p:cNvPr id="30" name="文本框 29">
              <a:extLst>
                <a:ext uri="{FF2B5EF4-FFF2-40B4-BE49-F238E27FC236}">
                  <a16:creationId xmlns:a16="http://schemas.microsoft.com/office/drawing/2014/main" id="{0D8BF70A-8466-4A8C-B9B3-9D6B83F23FDB}"/>
                </a:ext>
              </a:extLst>
            </p:cNvPr>
            <p:cNvSpPr txBox="1"/>
            <p:nvPr/>
          </p:nvSpPr>
          <p:spPr>
            <a:xfrm>
              <a:off x="5440162" y="5919713"/>
              <a:ext cx="1311676" cy="280799"/>
            </a:xfrm>
            <a:prstGeom prst="rect">
              <a:avLst/>
            </a:prstGeom>
            <a:noFill/>
          </p:spPr>
          <p:txBody>
            <a:bodyPr wrap="none" rtlCol="0">
              <a:spAutoFit/>
            </a:bodyPr>
            <a:lstStyle/>
            <a:p>
              <a:r>
                <a:rPr lang="en-US" altLang="zh-CN" dirty="0"/>
                <a:t>EMD</a:t>
              </a:r>
              <a:r>
                <a:rPr lang="ja-JP" altLang="en-US" dirty="0"/>
                <a:t>距離計算</a:t>
              </a:r>
              <a:endParaRPr lang="zh-CN" altLang="en-US" dirty="0"/>
            </a:p>
          </p:txBody>
        </p:sp>
        <p:sp>
          <p:nvSpPr>
            <p:cNvPr id="31" name="文本框 30">
              <a:extLst>
                <a:ext uri="{FF2B5EF4-FFF2-40B4-BE49-F238E27FC236}">
                  <a16:creationId xmlns:a16="http://schemas.microsoft.com/office/drawing/2014/main" id="{85B5BB28-FDB6-499B-80C7-9008D5D230EE}"/>
                </a:ext>
              </a:extLst>
            </p:cNvPr>
            <p:cNvSpPr txBox="1"/>
            <p:nvPr/>
          </p:nvSpPr>
          <p:spPr>
            <a:xfrm>
              <a:off x="2491514" y="5919713"/>
              <a:ext cx="1125680" cy="280799"/>
            </a:xfrm>
            <a:prstGeom prst="rect">
              <a:avLst/>
            </a:prstGeom>
            <a:noFill/>
          </p:spPr>
          <p:txBody>
            <a:bodyPr wrap="none" rtlCol="0">
              <a:spAutoFit/>
            </a:bodyPr>
            <a:lstStyle/>
            <a:p>
              <a:r>
                <a:rPr lang="ja-JP" altLang="en-US" dirty="0"/>
                <a:t>商品色分布</a:t>
              </a:r>
              <a:endParaRPr lang="zh-CN" altLang="en-US" dirty="0"/>
            </a:p>
          </p:txBody>
        </p:sp>
        <p:sp>
          <p:nvSpPr>
            <p:cNvPr id="32" name="文本框 31">
              <a:extLst>
                <a:ext uri="{FF2B5EF4-FFF2-40B4-BE49-F238E27FC236}">
                  <a16:creationId xmlns:a16="http://schemas.microsoft.com/office/drawing/2014/main" id="{2AA8067E-BF56-4E1C-BE93-9231A22121E7}"/>
                </a:ext>
              </a:extLst>
            </p:cNvPr>
            <p:cNvSpPr txBox="1"/>
            <p:nvPr/>
          </p:nvSpPr>
          <p:spPr>
            <a:xfrm>
              <a:off x="8261522" y="5928153"/>
              <a:ext cx="2096094" cy="280799"/>
            </a:xfrm>
            <a:prstGeom prst="rect">
              <a:avLst/>
            </a:prstGeom>
            <a:noFill/>
          </p:spPr>
          <p:txBody>
            <a:bodyPr wrap="none" rtlCol="0">
              <a:spAutoFit/>
            </a:bodyPr>
            <a:lstStyle/>
            <a:p>
              <a:r>
                <a:rPr lang="ja-JP" altLang="en-US" dirty="0"/>
                <a:t>調性格の共感覚色分布</a:t>
              </a:r>
              <a:endParaRPr lang="zh-CN" altLang="en-US" dirty="0"/>
            </a:p>
          </p:txBody>
        </p:sp>
        <p:sp>
          <p:nvSpPr>
            <p:cNvPr id="33" name="矩形: 圆角 32">
              <a:extLst>
                <a:ext uri="{FF2B5EF4-FFF2-40B4-BE49-F238E27FC236}">
                  <a16:creationId xmlns:a16="http://schemas.microsoft.com/office/drawing/2014/main" id="{B592184A-BF09-4392-8720-A1096A8EC2F2}"/>
                </a:ext>
              </a:extLst>
            </p:cNvPr>
            <p:cNvSpPr/>
            <p:nvPr/>
          </p:nvSpPr>
          <p:spPr>
            <a:xfrm>
              <a:off x="1017446" y="3852979"/>
              <a:ext cx="4228527" cy="1855730"/>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圆角 33">
              <a:extLst>
                <a:ext uri="{FF2B5EF4-FFF2-40B4-BE49-F238E27FC236}">
                  <a16:creationId xmlns:a16="http://schemas.microsoft.com/office/drawing/2014/main" id="{155AACF7-E50C-4CAA-B0CE-320DCF71558E}"/>
                </a:ext>
              </a:extLst>
            </p:cNvPr>
            <p:cNvSpPr/>
            <p:nvPr/>
          </p:nvSpPr>
          <p:spPr>
            <a:xfrm>
              <a:off x="7207063" y="1780537"/>
              <a:ext cx="4228527" cy="4120772"/>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5" name="内容占位符 2">
            <a:extLst>
              <a:ext uri="{FF2B5EF4-FFF2-40B4-BE49-F238E27FC236}">
                <a16:creationId xmlns:a16="http://schemas.microsoft.com/office/drawing/2014/main" id="{C43FC73F-95A9-44E8-9FBB-6928EE818521}"/>
              </a:ext>
            </a:extLst>
          </p:cNvPr>
          <p:cNvSpPr>
            <a:spLocks noGrp="1"/>
          </p:cNvSpPr>
          <p:nvPr>
            <p:ph idx="1"/>
          </p:nvPr>
        </p:nvSpPr>
        <p:spPr>
          <a:xfrm>
            <a:off x="1097281" y="1845734"/>
            <a:ext cx="5168021" cy="1490979"/>
          </a:xfrm>
        </p:spPr>
        <p:txBody>
          <a:bodyPr>
            <a:normAutofit fontScale="85000" lnSpcReduction="10000"/>
          </a:bodyPr>
          <a:lstStyle/>
          <a:p>
            <a:pPr>
              <a:buFont typeface="Wingdings" panose="05000000000000000000" pitchFamily="2" charset="2"/>
              <a:buChar char="l"/>
            </a:pPr>
            <a:r>
              <a:rPr lang="en-US" altLang="ja-JP" sz="3000" dirty="0"/>
              <a:t>EMD</a:t>
            </a:r>
            <a:r>
              <a:rPr lang="ja-JP" altLang="en-US" sz="3000" dirty="0"/>
              <a:t>距離により商品の</a:t>
            </a:r>
            <a:r>
              <a:rPr lang="ja-JP" altLang="en-US" sz="3000" dirty="0">
                <a:solidFill>
                  <a:schemeClr val="tx1"/>
                </a:solidFill>
              </a:rPr>
              <a:t>調性</a:t>
            </a:r>
            <a:r>
              <a:rPr lang="ja-JP" altLang="en-US" sz="3000" dirty="0"/>
              <a:t>格推定</a:t>
            </a:r>
            <a:endParaRPr lang="en-US" altLang="ja-JP" sz="3000" dirty="0"/>
          </a:p>
          <a:p>
            <a:pPr lvl="2">
              <a:buFont typeface="Wingdings" panose="05000000000000000000" pitchFamily="2" charset="2"/>
              <a:buChar char="l"/>
            </a:pPr>
            <a:r>
              <a:rPr lang="ja-JP" altLang="en-US" sz="2600" dirty="0"/>
              <a:t>商品と調性格の色分布の</a:t>
            </a:r>
            <a:r>
              <a:rPr lang="en-US" altLang="ja-JP" sz="2600" dirty="0"/>
              <a:t>EMD</a:t>
            </a:r>
            <a:r>
              <a:rPr lang="ja-JP" altLang="en-US" sz="2600" dirty="0"/>
              <a:t>距離</a:t>
            </a:r>
            <a:endParaRPr lang="en-US" altLang="ja-JP" sz="2600" dirty="0"/>
          </a:p>
          <a:p>
            <a:pPr lvl="2">
              <a:buFont typeface="Wingdings" panose="05000000000000000000" pitchFamily="2" charset="2"/>
              <a:buChar char="l"/>
            </a:pPr>
            <a:r>
              <a:rPr lang="ja-JP" altLang="en-US" sz="2600" dirty="0"/>
              <a:t>最低距離値の調性格を探す</a:t>
            </a:r>
            <a:endParaRPr lang="en-US" altLang="ja-JP" sz="2600" dirty="0"/>
          </a:p>
          <a:p>
            <a:pPr lvl="2">
              <a:buFont typeface="Wingdings" panose="05000000000000000000" pitchFamily="2" charset="2"/>
              <a:buChar char="l"/>
            </a:pPr>
            <a:r>
              <a:rPr lang="ja-JP" altLang="en-US" sz="2600" dirty="0"/>
              <a:t>商品の調性格を推測</a:t>
            </a:r>
            <a:endParaRPr lang="en-US" altLang="ja-JP" sz="2600" dirty="0"/>
          </a:p>
          <a:p>
            <a:pPr marL="0" indent="0">
              <a:buNone/>
            </a:pPr>
            <a:endParaRPr lang="zh-CN" altLang="en-US" sz="2800" dirty="0"/>
          </a:p>
        </p:txBody>
      </p:sp>
    </p:spTree>
    <p:extLst>
      <p:ext uri="{BB962C8B-B14F-4D97-AF65-F5344CB8AC3E}">
        <p14:creationId xmlns:p14="http://schemas.microsoft.com/office/powerpoint/2010/main" val="420494027"/>
      </p:ext>
    </p:extLst>
  </p:cSld>
  <p:clrMapOvr>
    <a:masterClrMapping/>
  </p:clrMapOvr>
  <mc:AlternateContent xmlns:mc="http://schemas.openxmlformats.org/markup-compatibility/2006" xmlns:p14="http://schemas.microsoft.com/office/powerpoint/2010/main">
    <mc:Choice Requires="p14">
      <p:transition spd="slow" p14:dur="2000" advTm="39940"/>
    </mc:Choice>
    <mc:Fallback xmlns="">
      <p:transition spd="slow" advTm="39940"/>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61A1C8-2EE3-40FC-AA45-4CCE63CCF7EB}"/>
              </a:ext>
            </a:extLst>
          </p:cNvPr>
          <p:cNvSpPr>
            <a:spLocks noGrp="1"/>
          </p:cNvSpPr>
          <p:nvPr>
            <p:ph type="title"/>
          </p:nvPr>
        </p:nvSpPr>
        <p:spPr/>
        <p:txBody>
          <a:bodyPr>
            <a:normAutofit/>
          </a:bodyPr>
          <a:lstStyle/>
          <a:p>
            <a:r>
              <a:rPr lang="ja-JP" altLang="en-US" sz="7200" dirty="0"/>
              <a:t>レコメンダ</a:t>
            </a:r>
            <a:r>
              <a:rPr lang="en-US" altLang="ja-JP" sz="7200" dirty="0"/>
              <a:t>―</a:t>
            </a:r>
            <a:r>
              <a:rPr lang="ja-JP" altLang="en-US" sz="7200" dirty="0"/>
              <a:t>システム実装</a:t>
            </a:r>
            <a:endParaRPr lang="en-US" altLang="ja-JP" sz="7200" dirty="0"/>
          </a:p>
        </p:txBody>
      </p:sp>
      <p:sp>
        <p:nvSpPr>
          <p:cNvPr id="3" name="文本占位符 2">
            <a:extLst>
              <a:ext uri="{FF2B5EF4-FFF2-40B4-BE49-F238E27FC236}">
                <a16:creationId xmlns:a16="http://schemas.microsoft.com/office/drawing/2014/main" id="{20B84D2A-CAB4-473E-A70C-EC2C747CAB00}"/>
              </a:ext>
            </a:extLst>
          </p:cNvPr>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331985741"/>
      </p:ext>
    </p:extLst>
  </p:cSld>
  <p:clrMapOvr>
    <a:masterClrMapping/>
  </p:clrMapOvr>
  <mc:AlternateContent xmlns:mc="http://schemas.openxmlformats.org/markup-compatibility/2006" xmlns:p14="http://schemas.microsoft.com/office/powerpoint/2010/main">
    <mc:Choice Requires="p14">
      <p:transition spd="slow" p14:dur="2000" advTm="2430"/>
    </mc:Choice>
    <mc:Fallback xmlns="">
      <p:transition spd="slow" advTm="2430"/>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537A04-F7AE-4554-AEAF-01A83F94A040}"/>
              </a:ext>
            </a:extLst>
          </p:cNvPr>
          <p:cNvSpPr>
            <a:spLocks noGrp="1"/>
          </p:cNvSpPr>
          <p:nvPr>
            <p:ph type="title"/>
          </p:nvPr>
        </p:nvSpPr>
        <p:spPr/>
        <p:txBody>
          <a:bodyPr/>
          <a:lstStyle/>
          <a:p>
            <a:r>
              <a:rPr lang="ja-JP" altLang="en-US" dirty="0"/>
              <a:t>システム全体とレコメンドプロセス</a:t>
            </a:r>
            <a:endParaRPr lang="zh-CN" altLang="en-US" dirty="0"/>
          </a:p>
        </p:txBody>
      </p:sp>
      <p:grpSp>
        <p:nvGrpSpPr>
          <p:cNvPr id="4" name="组合 3">
            <a:extLst>
              <a:ext uri="{FF2B5EF4-FFF2-40B4-BE49-F238E27FC236}">
                <a16:creationId xmlns:a16="http://schemas.microsoft.com/office/drawing/2014/main" id="{B8DD5CDF-A408-4288-8DDF-30749920D827}"/>
              </a:ext>
            </a:extLst>
          </p:cNvPr>
          <p:cNvGrpSpPr/>
          <p:nvPr/>
        </p:nvGrpSpPr>
        <p:grpSpPr>
          <a:xfrm>
            <a:off x="142404" y="1850073"/>
            <a:ext cx="12038638" cy="4527723"/>
            <a:chOff x="-5080" y="950422"/>
            <a:chExt cx="12038638" cy="4527723"/>
          </a:xfrm>
        </p:grpSpPr>
        <p:pic>
          <p:nvPicPr>
            <p:cNvPr id="5" name="图片 4">
              <a:extLst>
                <a:ext uri="{FF2B5EF4-FFF2-40B4-BE49-F238E27FC236}">
                  <a16:creationId xmlns:a16="http://schemas.microsoft.com/office/drawing/2014/main" id="{01178037-DB7D-455D-9A70-4F5948023CE4}"/>
                </a:ext>
              </a:extLst>
            </p:cNvPr>
            <p:cNvPicPr>
              <a:picLocks noChangeAspect="1"/>
            </p:cNvPicPr>
            <p:nvPr/>
          </p:nvPicPr>
          <p:blipFill>
            <a:blip r:embed="rId3"/>
            <a:stretch>
              <a:fillRect/>
            </a:stretch>
          </p:blipFill>
          <p:spPr>
            <a:xfrm>
              <a:off x="6758305" y="1725930"/>
              <a:ext cx="907415" cy="964565"/>
            </a:xfrm>
            <a:prstGeom prst="rect">
              <a:avLst/>
            </a:prstGeom>
          </p:spPr>
        </p:pic>
        <p:pic>
          <p:nvPicPr>
            <p:cNvPr id="6" name="图片 5">
              <a:extLst>
                <a:ext uri="{FF2B5EF4-FFF2-40B4-BE49-F238E27FC236}">
                  <a16:creationId xmlns:a16="http://schemas.microsoft.com/office/drawing/2014/main" id="{22D98322-C600-45D6-B7BC-A6AA606DB583}"/>
                </a:ext>
              </a:extLst>
            </p:cNvPr>
            <p:cNvPicPr>
              <a:picLocks noChangeAspect="1"/>
            </p:cNvPicPr>
            <p:nvPr/>
          </p:nvPicPr>
          <p:blipFill>
            <a:blip r:embed="rId4"/>
            <a:stretch>
              <a:fillRect/>
            </a:stretch>
          </p:blipFill>
          <p:spPr>
            <a:xfrm>
              <a:off x="-5080" y="1992140"/>
              <a:ext cx="2707005" cy="2228850"/>
            </a:xfrm>
            <a:prstGeom prst="rect">
              <a:avLst/>
            </a:prstGeom>
          </p:spPr>
        </p:pic>
        <p:pic>
          <p:nvPicPr>
            <p:cNvPr id="7" name="图片 6">
              <a:extLst>
                <a:ext uri="{FF2B5EF4-FFF2-40B4-BE49-F238E27FC236}">
                  <a16:creationId xmlns:a16="http://schemas.microsoft.com/office/drawing/2014/main" id="{39C5A862-E109-4605-83B9-3774986B44E9}"/>
                </a:ext>
              </a:extLst>
            </p:cNvPr>
            <p:cNvPicPr>
              <a:picLocks noChangeAspect="1"/>
            </p:cNvPicPr>
            <p:nvPr/>
          </p:nvPicPr>
          <p:blipFill>
            <a:blip r:embed="rId5"/>
            <a:stretch>
              <a:fillRect/>
            </a:stretch>
          </p:blipFill>
          <p:spPr>
            <a:xfrm>
              <a:off x="9212888" y="1859669"/>
              <a:ext cx="2820670" cy="2228215"/>
            </a:xfrm>
            <a:prstGeom prst="rect">
              <a:avLst/>
            </a:prstGeom>
          </p:spPr>
        </p:pic>
        <p:sp>
          <p:nvSpPr>
            <p:cNvPr id="8" name="圆角矩形 7">
              <a:extLst>
                <a:ext uri="{FF2B5EF4-FFF2-40B4-BE49-F238E27FC236}">
                  <a16:creationId xmlns:a16="http://schemas.microsoft.com/office/drawing/2014/main" id="{D7DF51DC-06C7-484A-B7E9-70F9BD160A0B}"/>
                </a:ext>
              </a:extLst>
            </p:cNvPr>
            <p:cNvSpPr/>
            <p:nvPr/>
          </p:nvSpPr>
          <p:spPr>
            <a:xfrm>
              <a:off x="4231312" y="950422"/>
              <a:ext cx="4137025" cy="4019785"/>
            </a:xfrm>
            <a:prstGeom prst="round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zh-CN" sz="3600">
                <a:solidFill>
                  <a:schemeClr val="tx1"/>
                </a:solidFill>
              </a:endParaRPr>
            </a:p>
          </p:txBody>
        </p:sp>
        <p:sp>
          <p:nvSpPr>
            <p:cNvPr id="9" name="右箭头 8">
              <a:extLst>
                <a:ext uri="{FF2B5EF4-FFF2-40B4-BE49-F238E27FC236}">
                  <a16:creationId xmlns:a16="http://schemas.microsoft.com/office/drawing/2014/main" id="{D59458B9-0516-4DB3-A4DE-DC7FE95BF5A1}"/>
                </a:ext>
              </a:extLst>
            </p:cNvPr>
            <p:cNvSpPr/>
            <p:nvPr/>
          </p:nvSpPr>
          <p:spPr>
            <a:xfrm>
              <a:off x="2868930" y="1888490"/>
              <a:ext cx="1773555" cy="646430"/>
            </a:xfrm>
            <a:prstGeom prst="rightArrow">
              <a:avLst/>
            </a:prstGeom>
            <a:solidFill>
              <a:srgbClr val="ECCD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600" b="1" dirty="0">
                  <a:solidFill>
                    <a:schemeClr val="tx1"/>
                  </a:solidFill>
                </a:rPr>
                <a:t>1</a:t>
              </a:r>
              <a:r>
                <a:rPr lang="ja-JP" altLang="en-US" sz="1600" b="1" dirty="0">
                  <a:solidFill>
                    <a:schemeClr val="tx1"/>
                  </a:solidFill>
                </a:rPr>
                <a:t>．</a:t>
              </a:r>
              <a:r>
                <a:rPr lang="en-US" altLang="ja-JP" sz="1600" b="1" dirty="0">
                  <a:solidFill>
                    <a:schemeClr val="tx1"/>
                  </a:solidFill>
                </a:rPr>
                <a:t>User</a:t>
              </a:r>
              <a:r>
                <a:rPr lang="ja-JP" altLang="zh-CN" sz="1600" b="1" dirty="0">
                  <a:solidFill>
                    <a:schemeClr val="tx1"/>
                  </a:solidFill>
                </a:rPr>
                <a:t>データ</a:t>
              </a:r>
            </a:p>
          </p:txBody>
        </p:sp>
        <p:sp>
          <p:nvSpPr>
            <p:cNvPr id="10" name="右箭头 9">
              <a:extLst>
                <a:ext uri="{FF2B5EF4-FFF2-40B4-BE49-F238E27FC236}">
                  <a16:creationId xmlns:a16="http://schemas.microsoft.com/office/drawing/2014/main" id="{91C3C579-0994-47D7-97CC-2EE038A5CDCF}"/>
                </a:ext>
              </a:extLst>
            </p:cNvPr>
            <p:cNvSpPr/>
            <p:nvPr/>
          </p:nvSpPr>
          <p:spPr>
            <a:xfrm>
              <a:off x="7665720" y="1884680"/>
              <a:ext cx="1666240" cy="646430"/>
            </a:xfrm>
            <a:prstGeom prst="rightArrow">
              <a:avLst/>
            </a:prstGeom>
            <a:solidFill>
              <a:srgbClr val="E9BC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600" b="1">
                  <a:solidFill>
                    <a:schemeClr val="tx1"/>
                  </a:solidFill>
                </a:rPr>
                <a:t>2</a:t>
              </a:r>
              <a:r>
                <a:rPr lang="ja-JP" altLang="en-US" sz="1600" b="1">
                  <a:solidFill>
                    <a:schemeClr val="tx1"/>
                  </a:solidFill>
                </a:rPr>
                <a:t>．</a:t>
              </a:r>
              <a:r>
                <a:rPr lang="ja-JP" altLang="zh-CN" sz="1600" b="1">
                  <a:solidFill>
                    <a:schemeClr val="tx1"/>
                  </a:solidFill>
                </a:rPr>
                <a:t>データ分析</a:t>
              </a:r>
            </a:p>
          </p:txBody>
        </p:sp>
        <p:sp>
          <p:nvSpPr>
            <p:cNvPr id="11" name="左箭头 10">
              <a:extLst>
                <a:ext uri="{FF2B5EF4-FFF2-40B4-BE49-F238E27FC236}">
                  <a16:creationId xmlns:a16="http://schemas.microsoft.com/office/drawing/2014/main" id="{6981DFDF-4182-41C4-AB64-9A4C1AF8483D}"/>
                </a:ext>
              </a:extLst>
            </p:cNvPr>
            <p:cNvSpPr/>
            <p:nvPr/>
          </p:nvSpPr>
          <p:spPr>
            <a:xfrm>
              <a:off x="7665720" y="3636010"/>
              <a:ext cx="2349500" cy="607060"/>
            </a:xfrm>
            <a:prstGeom prst="leftArrow">
              <a:avLst/>
            </a:prstGeom>
            <a:solidFill>
              <a:srgbClr val="EBA8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600" b="1">
                  <a:solidFill>
                    <a:schemeClr val="tx1"/>
                  </a:solidFill>
                </a:rPr>
                <a:t>3</a:t>
              </a:r>
              <a:r>
                <a:rPr lang="ja-JP" altLang="en-US" sz="1600" b="1">
                  <a:solidFill>
                    <a:schemeClr val="tx1"/>
                  </a:solidFill>
                </a:rPr>
                <a:t>．</a:t>
              </a:r>
              <a:r>
                <a:rPr lang="ja-JP" altLang="zh-CN" sz="1600" b="1">
                  <a:solidFill>
                    <a:schemeClr val="tx1"/>
                  </a:solidFill>
                </a:rPr>
                <a:t>レコメンド計算完了</a:t>
              </a:r>
            </a:p>
          </p:txBody>
        </p:sp>
        <p:sp>
          <p:nvSpPr>
            <p:cNvPr id="12" name="左箭头 11">
              <a:extLst>
                <a:ext uri="{FF2B5EF4-FFF2-40B4-BE49-F238E27FC236}">
                  <a16:creationId xmlns:a16="http://schemas.microsoft.com/office/drawing/2014/main" id="{03DE8464-F048-4CF0-8573-AD211BE0FEF5}"/>
                </a:ext>
              </a:extLst>
            </p:cNvPr>
            <p:cNvSpPr/>
            <p:nvPr/>
          </p:nvSpPr>
          <p:spPr>
            <a:xfrm>
              <a:off x="2359660" y="3636010"/>
              <a:ext cx="2282825" cy="607060"/>
            </a:xfrm>
            <a:prstGeom prst="leftArrow">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600" b="1">
                  <a:solidFill>
                    <a:schemeClr val="tx1"/>
                  </a:solidFill>
                </a:rPr>
                <a:t>4</a:t>
              </a:r>
              <a:r>
                <a:rPr lang="ja-JP" altLang="en-US" sz="1600" b="1">
                  <a:solidFill>
                    <a:schemeClr val="tx1"/>
                  </a:solidFill>
                </a:rPr>
                <a:t>．</a:t>
              </a:r>
              <a:r>
                <a:rPr lang="ja-JP" altLang="zh-CN" sz="1600" b="1">
                  <a:solidFill>
                    <a:schemeClr val="tx1"/>
                  </a:solidFill>
                </a:rPr>
                <a:t>レコメンド結果表示</a:t>
              </a:r>
            </a:p>
          </p:txBody>
        </p:sp>
        <p:grpSp>
          <p:nvGrpSpPr>
            <p:cNvPr id="13" name="组合 12">
              <a:extLst>
                <a:ext uri="{FF2B5EF4-FFF2-40B4-BE49-F238E27FC236}">
                  <a16:creationId xmlns:a16="http://schemas.microsoft.com/office/drawing/2014/main" id="{68406877-403F-41B0-A7D3-56E8B89B3DBA}"/>
                </a:ext>
              </a:extLst>
            </p:cNvPr>
            <p:cNvGrpSpPr/>
            <p:nvPr/>
          </p:nvGrpSpPr>
          <p:grpSpPr>
            <a:xfrm>
              <a:off x="882650" y="5109845"/>
              <a:ext cx="10426700" cy="368300"/>
              <a:chOff x="1365" y="6787"/>
              <a:chExt cx="16420" cy="580"/>
            </a:xfrm>
          </p:grpSpPr>
          <p:sp>
            <p:nvSpPr>
              <p:cNvPr id="23" name="文本框 22">
                <a:extLst>
                  <a:ext uri="{FF2B5EF4-FFF2-40B4-BE49-F238E27FC236}">
                    <a16:creationId xmlns:a16="http://schemas.microsoft.com/office/drawing/2014/main" id="{C6FFD27F-D5EA-4F6F-9436-4965FEC69FD2}"/>
                  </a:ext>
                </a:extLst>
              </p:cNvPr>
              <p:cNvSpPr txBox="1"/>
              <p:nvPr/>
            </p:nvSpPr>
            <p:spPr>
              <a:xfrm>
                <a:off x="1365" y="6787"/>
                <a:ext cx="2742" cy="580"/>
              </a:xfrm>
              <a:prstGeom prst="rect">
                <a:avLst/>
              </a:prstGeom>
              <a:noFill/>
            </p:spPr>
            <p:txBody>
              <a:bodyPr wrap="square" rtlCol="0">
                <a:spAutoFit/>
              </a:bodyPr>
              <a:lstStyle/>
              <a:p>
                <a:r>
                  <a:rPr lang="ja-JP" altLang="zh-CN" b="1" dirty="0"/>
                  <a:t>ウェブサイト</a:t>
                </a:r>
              </a:p>
            </p:txBody>
          </p:sp>
          <p:sp>
            <p:nvSpPr>
              <p:cNvPr id="24" name="文本框 23">
                <a:extLst>
                  <a:ext uri="{FF2B5EF4-FFF2-40B4-BE49-F238E27FC236}">
                    <a16:creationId xmlns:a16="http://schemas.microsoft.com/office/drawing/2014/main" id="{3626B1E0-565E-4413-AC2D-DB9BF704810D}"/>
                  </a:ext>
                </a:extLst>
              </p:cNvPr>
              <p:cNvSpPr txBox="1"/>
              <p:nvPr/>
            </p:nvSpPr>
            <p:spPr>
              <a:xfrm>
                <a:off x="15043" y="6787"/>
                <a:ext cx="2742" cy="580"/>
              </a:xfrm>
              <a:prstGeom prst="rect">
                <a:avLst/>
              </a:prstGeom>
              <a:noFill/>
            </p:spPr>
            <p:txBody>
              <a:bodyPr wrap="square" rtlCol="0">
                <a:spAutoFit/>
              </a:bodyPr>
              <a:lstStyle/>
              <a:p>
                <a:r>
                  <a:rPr lang="ja-JP" altLang="zh-CN" b="1" dirty="0"/>
                  <a:t>エンジン</a:t>
                </a:r>
              </a:p>
            </p:txBody>
          </p:sp>
          <p:sp>
            <p:nvSpPr>
              <p:cNvPr id="25" name="文本框 24">
                <a:extLst>
                  <a:ext uri="{FF2B5EF4-FFF2-40B4-BE49-F238E27FC236}">
                    <a16:creationId xmlns:a16="http://schemas.microsoft.com/office/drawing/2014/main" id="{13207385-F226-4D58-A2C9-0423E8F1957A}"/>
                  </a:ext>
                </a:extLst>
              </p:cNvPr>
              <p:cNvSpPr txBox="1"/>
              <p:nvPr/>
            </p:nvSpPr>
            <p:spPr>
              <a:xfrm>
                <a:off x="8229" y="6787"/>
                <a:ext cx="2742" cy="580"/>
              </a:xfrm>
              <a:prstGeom prst="rect">
                <a:avLst/>
              </a:prstGeom>
              <a:noFill/>
            </p:spPr>
            <p:txBody>
              <a:bodyPr wrap="square" rtlCol="0">
                <a:spAutoFit/>
              </a:bodyPr>
              <a:lstStyle/>
              <a:p>
                <a:pPr algn="ctr"/>
                <a:r>
                  <a:rPr lang="ja-JP" altLang="zh-CN" b="1" dirty="0"/>
                  <a:t>サーバ</a:t>
                </a:r>
              </a:p>
            </p:txBody>
          </p:sp>
        </p:grpSp>
        <p:pic>
          <p:nvPicPr>
            <p:cNvPr id="14" name="图片 13">
              <a:extLst>
                <a:ext uri="{FF2B5EF4-FFF2-40B4-BE49-F238E27FC236}">
                  <a16:creationId xmlns:a16="http://schemas.microsoft.com/office/drawing/2014/main" id="{93E10A77-49EA-45FA-BE01-5B52A08207EF}"/>
                </a:ext>
              </a:extLst>
            </p:cNvPr>
            <p:cNvPicPr>
              <a:picLocks noChangeAspect="1"/>
            </p:cNvPicPr>
            <p:nvPr/>
          </p:nvPicPr>
          <p:blipFill>
            <a:blip r:embed="rId6"/>
            <a:stretch>
              <a:fillRect/>
            </a:stretch>
          </p:blipFill>
          <p:spPr>
            <a:xfrm>
              <a:off x="4784090" y="1725930"/>
              <a:ext cx="702945" cy="971550"/>
            </a:xfrm>
            <a:prstGeom prst="rect">
              <a:avLst/>
            </a:prstGeom>
          </p:spPr>
        </p:pic>
        <p:sp>
          <p:nvSpPr>
            <p:cNvPr id="15" name="文本框 14">
              <a:extLst>
                <a:ext uri="{FF2B5EF4-FFF2-40B4-BE49-F238E27FC236}">
                  <a16:creationId xmlns:a16="http://schemas.microsoft.com/office/drawing/2014/main" id="{BB4264B4-603E-4AC9-957F-F391F176A8A9}"/>
                </a:ext>
              </a:extLst>
            </p:cNvPr>
            <p:cNvSpPr txBox="1"/>
            <p:nvPr/>
          </p:nvSpPr>
          <p:spPr>
            <a:xfrm>
              <a:off x="4642485" y="1243965"/>
              <a:ext cx="1102360" cy="368300"/>
            </a:xfrm>
            <a:prstGeom prst="rect">
              <a:avLst/>
            </a:prstGeom>
            <a:noFill/>
          </p:spPr>
          <p:txBody>
            <a:bodyPr wrap="none" rtlCol="0">
              <a:spAutoFit/>
            </a:bodyPr>
            <a:lstStyle/>
            <a:p>
              <a:r>
                <a:rPr lang="ja-JP" altLang="zh-CN" b="1"/>
                <a:t>情報履歴</a:t>
              </a:r>
            </a:p>
          </p:txBody>
        </p:sp>
        <p:sp>
          <p:nvSpPr>
            <p:cNvPr id="16" name="文本框 15">
              <a:extLst>
                <a:ext uri="{FF2B5EF4-FFF2-40B4-BE49-F238E27FC236}">
                  <a16:creationId xmlns:a16="http://schemas.microsoft.com/office/drawing/2014/main" id="{DDAB18B8-8ADA-46D9-B4BA-ABFAF4EFFCF3}"/>
                </a:ext>
              </a:extLst>
            </p:cNvPr>
            <p:cNvSpPr txBox="1"/>
            <p:nvPr/>
          </p:nvSpPr>
          <p:spPr>
            <a:xfrm>
              <a:off x="6647815" y="1243965"/>
              <a:ext cx="1256665" cy="368300"/>
            </a:xfrm>
            <a:prstGeom prst="rect">
              <a:avLst/>
            </a:prstGeom>
            <a:noFill/>
          </p:spPr>
          <p:txBody>
            <a:bodyPr wrap="none" rtlCol="0">
              <a:spAutoFit/>
            </a:bodyPr>
            <a:lstStyle/>
            <a:p>
              <a:r>
                <a:rPr lang="en-US" altLang="ja-JP" b="1"/>
                <a:t>request</a:t>
              </a:r>
              <a:r>
                <a:rPr lang="en-US" altLang="zh-CN" b="1"/>
                <a:t>.csv</a:t>
              </a:r>
            </a:p>
          </p:txBody>
        </p:sp>
        <p:pic>
          <p:nvPicPr>
            <p:cNvPr id="17" name="图片 16">
              <a:extLst>
                <a:ext uri="{FF2B5EF4-FFF2-40B4-BE49-F238E27FC236}">
                  <a16:creationId xmlns:a16="http://schemas.microsoft.com/office/drawing/2014/main" id="{FFF7B2A3-86D3-45C2-8D12-E7479D57E1CA}"/>
                </a:ext>
              </a:extLst>
            </p:cNvPr>
            <p:cNvPicPr>
              <a:picLocks noChangeAspect="1"/>
            </p:cNvPicPr>
            <p:nvPr/>
          </p:nvPicPr>
          <p:blipFill>
            <a:blip r:embed="rId7"/>
            <a:stretch>
              <a:fillRect/>
            </a:stretch>
          </p:blipFill>
          <p:spPr>
            <a:xfrm>
              <a:off x="6774180" y="3340100"/>
              <a:ext cx="902970" cy="902970"/>
            </a:xfrm>
            <a:prstGeom prst="rect">
              <a:avLst/>
            </a:prstGeom>
          </p:spPr>
        </p:pic>
        <p:sp>
          <p:nvSpPr>
            <p:cNvPr id="18" name="文本框 17">
              <a:extLst>
                <a:ext uri="{FF2B5EF4-FFF2-40B4-BE49-F238E27FC236}">
                  <a16:creationId xmlns:a16="http://schemas.microsoft.com/office/drawing/2014/main" id="{96F55A03-F011-4517-ACBA-97A641334BD0}"/>
                </a:ext>
              </a:extLst>
            </p:cNvPr>
            <p:cNvSpPr txBox="1"/>
            <p:nvPr/>
          </p:nvSpPr>
          <p:spPr>
            <a:xfrm>
              <a:off x="6686550" y="4243070"/>
              <a:ext cx="1078230" cy="368300"/>
            </a:xfrm>
            <a:prstGeom prst="rect">
              <a:avLst/>
            </a:prstGeom>
            <a:noFill/>
          </p:spPr>
          <p:txBody>
            <a:bodyPr wrap="none" rtlCol="0">
              <a:spAutoFit/>
            </a:bodyPr>
            <a:lstStyle/>
            <a:p>
              <a:r>
                <a:rPr lang="en-US" altLang="ja-JP" b="1"/>
                <a:t>result.csv</a:t>
              </a:r>
            </a:p>
          </p:txBody>
        </p:sp>
        <p:sp>
          <p:nvSpPr>
            <p:cNvPr id="19" name="右箭头 23">
              <a:extLst>
                <a:ext uri="{FF2B5EF4-FFF2-40B4-BE49-F238E27FC236}">
                  <a16:creationId xmlns:a16="http://schemas.microsoft.com/office/drawing/2014/main" id="{D9C43C96-B401-4F12-A9C0-1F4D9E35FA9C}"/>
                </a:ext>
              </a:extLst>
            </p:cNvPr>
            <p:cNvSpPr/>
            <p:nvPr/>
          </p:nvSpPr>
          <p:spPr>
            <a:xfrm>
              <a:off x="5650230" y="1915795"/>
              <a:ext cx="1123950" cy="615315"/>
            </a:xfrm>
            <a:prstGeom prst="rightArrow">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zh-CN" sz="1200">
                  <a:solidFill>
                    <a:schemeClr val="tx1"/>
                  </a:solidFill>
                </a:rPr>
                <a:t>データ処理</a:t>
              </a:r>
            </a:p>
          </p:txBody>
        </p:sp>
        <p:sp>
          <p:nvSpPr>
            <p:cNvPr id="20" name="左箭头 2">
              <a:extLst>
                <a:ext uri="{FF2B5EF4-FFF2-40B4-BE49-F238E27FC236}">
                  <a16:creationId xmlns:a16="http://schemas.microsoft.com/office/drawing/2014/main" id="{9662BB94-9C02-4C56-817B-FBE86D97295C}"/>
                </a:ext>
              </a:extLst>
            </p:cNvPr>
            <p:cNvSpPr/>
            <p:nvPr/>
          </p:nvSpPr>
          <p:spPr>
            <a:xfrm>
              <a:off x="5649595" y="3522980"/>
              <a:ext cx="1108710" cy="594360"/>
            </a:xfrm>
            <a:prstGeom prst="left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200">
                  <a:solidFill>
                    <a:schemeClr val="tx1"/>
                  </a:solidFill>
                </a:rPr>
                <a:t>データ処理</a:t>
              </a:r>
            </a:p>
          </p:txBody>
        </p:sp>
        <p:pic>
          <p:nvPicPr>
            <p:cNvPr id="21" name="图片 20">
              <a:extLst>
                <a:ext uri="{FF2B5EF4-FFF2-40B4-BE49-F238E27FC236}">
                  <a16:creationId xmlns:a16="http://schemas.microsoft.com/office/drawing/2014/main" id="{D19362BA-9AC6-4BB6-B35B-2B2674319EF1}"/>
                </a:ext>
              </a:extLst>
            </p:cNvPr>
            <p:cNvPicPr>
              <a:picLocks noChangeAspect="1"/>
            </p:cNvPicPr>
            <p:nvPr/>
          </p:nvPicPr>
          <p:blipFill>
            <a:blip r:embed="rId7"/>
            <a:stretch>
              <a:fillRect/>
            </a:stretch>
          </p:blipFill>
          <p:spPr>
            <a:xfrm>
              <a:off x="4747260" y="3340100"/>
              <a:ext cx="902970" cy="902970"/>
            </a:xfrm>
            <a:prstGeom prst="rect">
              <a:avLst/>
            </a:prstGeom>
          </p:spPr>
        </p:pic>
        <p:sp>
          <p:nvSpPr>
            <p:cNvPr id="22" name="文本框 21">
              <a:extLst>
                <a:ext uri="{FF2B5EF4-FFF2-40B4-BE49-F238E27FC236}">
                  <a16:creationId xmlns:a16="http://schemas.microsoft.com/office/drawing/2014/main" id="{26DC4B65-32A0-4FCB-9D88-B02EF950F4C1}"/>
                </a:ext>
              </a:extLst>
            </p:cNvPr>
            <p:cNvSpPr txBox="1"/>
            <p:nvPr/>
          </p:nvSpPr>
          <p:spPr>
            <a:xfrm>
              <a:off x="4863465" y="4243070"/>
              <a:ext cx="671195" cy="368300"/>
            </a:xfrm>
            <a:prstGeom prst="rect">
              <a:avLst/>
            </a:prstGeom>
            <a:noFill/>
          </p:spPr>
          <p:txBody>
            <a:bodyPr wrap="none" rtlCol="0">
              <a:spAutoFit/>
            </a:bodyPr>
            <a:lstStyle/>
            <a:p>
              <a:r>
                <a:rPr lang="en-US" altLang="ja-JP" b="1"/>
                <a:t>JSON</a:t>
              </a:r>
            </a:p>
          </p:txBody>
        </p:sp>
      </p:grpSp>
    </p:spTree>
    <p:extLst>
      <p:ext uri="{BB962C8B-B14F-4D97-AF65-F5344CB8AC3E}">
        <p14:creationId xmlns:p14="http://schemas.microsoft.com/office/powerpoint/2010/main" val="2906160066"/>
      </p:ext>
    </p:extLst>
  </p:cSld>
  <p:clrMapOvr>
    <a:masterClrMapping/>
  </p:clrMapOvr>
  <mc:AlternateContent xmlns:mc="http://schemas.openxmlformats.org/markup-compatibility/2006" xmlns:p14="http://schemas.microsoft.com/office/powerpoint/2010/main">
    <mc:Choice Requires="p14">
      <p:transition spd="slow" p14:dur="2000" advTm="68280"/>
    </mc:Choice>
    <mc:Fallback xmlns="">
      <p:transition spd="slow" advTm="68280"/>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BDB19B-D54A-4769-ACC7-C4D9A3FD91BD}"/>
              </a:ext>
            </a:extLst>
          </p:cNvPr>
          <p:cNvSpPr>
            <a:spLocks noGrp="1"/>
          </p:cNvSpPr>
          <p:nvPr>
            <p:ph type="title"/>
          </p:nvPr>
        </p:nvSpPr>
        <p:spPr/>
        <p:txBody>
          <a:bodyPr/>
          <a:lstStyle/>
          <a:p>
            <a:r>
              <a:rPr lang="ja-JP" altLang="en-US" dirty="0"/>
              <a:t>システム構築</a:t>
            </a:r>
            <a:endParaRPr lang="zh-CN" altLang="en-US" dirty="0"/>
          </a:p>
        </p:txBody>
      </p:sp>
      <p:sp>
        <p:nvSpPr>
          <p:cNvPr id="3" name="内容占位符 2">
            <a:extLst>
              <a:ext uri="{FF2B5EF4-FFF2-40B4-BE49-F238E27FC236}">
                <a16:creationId xmlns:a16="http://schemas.microsoft.com/office/drawing/2014/main" id="{3EFF51C6-1CDF-4480-8750-B2ED34BDA12D}"/>
              </a:ext>
            </a:extLst>
          </p:cNvPr>
          <p:cNvSpPr>
            <a:spLocks noGrp="1"/>
          </p:cNvSpPr>
          <p:nvPr>
            <p:ph idx="1"/>
          </p:nvPr>
        </p:nvSpPr>
        <p:spPr/>
        <p:txBody>
          <a:bodyPr>
            <a:normAutofit/>
          </a:bodyPr>
          <a:lstStyle/>
          <a:p>
            <a:pPr>
              <a:buFont typeface="Wingdings" panose="05000000000000000000" pitchFamily="2" charset="2"/>
              <a:buChar char="l"/>
            </a:pPr>
            <a:r>
              <a:rPr lang="ja-JP" altLang="en-US" sz="2800" dirty="0"/>
              <a:t>目標</a:t>
            </a:r>
            <a:endParaRPr lang="en-US" altLang="ja-JP" sz="2200" dirty="0"/>
          </a:p>
          <a:p>
            <a:pPr lvl="2">
              <a:buFont typeface="Wingdings" panose="05000000000000000000" pitchFamily="2" charset="2"/>
              <a:buChar char="l"/>
            </a:pPr>
            <a:r>
              <a:rPr lang="ja-JP" altLang="en-US" sz="2200" dirty="0">
                <a:solidFill>
                  <a:schemeClr val="tx1"/>
                </a:solidFill>
              </a:rPr>
              <a:t>開発用ウェブサイトではなく、</a:t>
            </a:r>
            <a:r>
              <a:rPr lang="en-US" altLang="ja-JP" sz="2200" b="1" dirty="0">
                <a:solidFill>
                  <a:srgbClr val="FF0000"/>
                </a:solidFill>
              </a:rPr>
              <a:t>IROYA</a:t>
            </a:r>
            <a:r>
              <a:rPr lang="ja-JP" altLang="en-US" sz="2200" b="1" dirty="0">
                <a:solidFill>
                  <a:srgbClr val="FF0000"/>
                </a:solidFill>
              </a:rPr>
              <a:t>通販サイト</a:t>
            </a:r>
            <a:r>
              <a:rPr lang="ja-JP" altLang="en-US" sz="2200" dirty="0"/>
              <a:t>でレコメンド機能を検証</a:t>
            </a:r>
            <a:endParaRPr lang="en-US" altLang="ja-JP" sz="2200" dirty="0"/>
          </a:p>
          <a:p>
            <a:pPr lvl="2">
              <a:buFont typeface="Wingdings" panose="05000000000000000000" pitchFamily="2" charset="2"/>
              <a:buChar char="l"/>
            </a:pPr>
            <a:r>
              <a:rPr lang="ja-JP" altLang="en-US" sz="2200" dirty="0"/>
              <a:t>運営しているサイトを影響せずに、実証実験用通販サイトが必要</a:t>
            </a:r>
            <a:endParaRPr lang="en-US" altLang="ja-JP" sz="2200" dirty="0"/>
          </a:p>
          <a:p>
            <a:pPr>
              <a:buFont typeface="Wingdings" panose="05000000000000000000" pitchFamily="2" charset="2"/>
              <a:buChar char="l"/>
            </a:pPr>
            <a:endParaRPr lang="en-US" altLang="ja-JP" sz="2800" dirty="0"/>
          </a:p>
          <a:p>
            <a:pPr>
              <a:buFont typeface="Wingdings" panose="05000000000000000000" pitchFamily="2" charset="2"/>
              <a:buChar char="l"/>
            </a:pPr>
            <a:r>
              <a:rPr lang="ja-JP" altLang="en-US" sz="2800" dirty="0"/>
              <a:t>構築詳細</a:t>
            </a:r>
            <a:endParaRPr lang="en-US" altLang="ja-JP" sz="2800" dirty="0"/>
          </a:p>
          <a:p>
            <a:pPr lvl="2">
              <a:buFont typeface="Wingdings" panose="05000000000000000000" pitchFamily="2" charset="2"/>
              <a:buChar char="l"/>
            </a:pPr>
            <a:r>
              <a:rPr lang="ja-JP" altLang="en-US" sz="2200" dirty="0"/>
              <a:t>実証実験用</a:t>
            </a:r>
            <a:r>
              <a:rPr lang="en-US" altLang="ja-JP" sz="2200" dirty="0"/>
              <a:t>IROYA</a:t>
            </a:r>
            <a:r>
              <a:rPr lang="ja-JP" altLang="en-US" sz="2200" dirty="0"/>
              <a:t>通販サイト</a:t>
            </a:r>
            <a:endParaRPr lang="en-US" altLang="ja-JP" sz="2200" dirty="0"/>
          </a:p>
          <a:p>
            <a:pPr lvl="2">
              <a:buFont typeface="Wingdings" panose="05000000000000000000" pitchFamily="2" charset="2"/>
              <a:buChar char="l"/>
            </a:pPr>
            <a:r>
              <a:rPr lang="ja-JP" altLang="en-US" sz="2200" dirty="0"/>
              <a:t>レコメンダ</a:t>
            </a:r>
            <a:r>
              <a:rPr lang="en-US" altLang="ja-JP" sz="2200" dirty="0"/>
              <a:t>―</a:t>
            </a:r>
            <a:r>
              <a:rPr lang="ja-JP" altLang="en-US" sz="2200" dirty="0"/>
              <a:t>システム</a:t>
            </a:r>
            <a:endParaRPr lang="en-US" altLang="ja-JP" sz="2200" dirty="0"/>
          </a:p>
          <a:p>
            <a:pPr lvl="2">
              <a:buFont typeface="Wingdings" panose="05000000000000000000" pitchFamily="2" charset="2"/>
              <a:buChar char="l"/>
            </a:pPr>
            <a:r>
              <a:rPr lang="ja-JP" altLang="en-US" sz="2200" dirty="0"/>
              <a:t>通販サイトとエンジンの通信</a:t>
            </a:r>
            <a:endParaRPr lang="en-US" altLang="ja-JP" sz="2200" dirty="0"/>
          </a:p>
        </p:txBody>
      </p:sp>
    </p:spTree>
    <p:extLst>
      <p:ext uri="{BB962C8B-B14F-4D97-AF65-F5344CB8AC3E}">
        <p14:creationId xmlns:p14="http://schemas.microsoft.com/office/powerpoint/2010/main" val="5443058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107564-241E-4CBE-AAF1-4CE582CAC24E}"/>
              </a:ext>
            </a:extLst>
          </p:cNvPr>
          <p:cNvSpPr>
            <a:spLocks noGrp="1"/>
          </p:cNvSpPr>
          <p:nvPr>
            <p:ph type="title"/>
          </p:nvPr>
        </p:nvSpPr>
        <p:spPr/>
        <p:txBody>
          <a:bodyPr/>
          <a:lstStyle/>
          <a:p>
            <a:r>
              <a:rPr lang="ja-JP" altLang="en-US" dirty="0"/>
              <a:t>実証実験用</a:t>
            </a:r>
            <a:r>
              <a:rPr lang="en-US" altLang="ja-JP" dirty="0"/>
              <a:t>IROYA</a:t>
            </a:r>
            <a:r>
              <a:rPr lang="ja-JP" altLang="en-US" dirty="0"/>
              <a:t>通販サイト</a:t>
            </a:r>
            <a:endParaRPr lang="zh-CN" altLang="en-US" dirty="0"/>
          </a:p>
        </p:txBody>
      </p:sp>
      <p:sp>
        <p:nvSpPr>
          <p:cNvPr id="3" name="内容占位符 2">
            <a:extLst>
              <a:ext uri="{FF2B5EF4-FFF2-40B4-BE49-F238E27FC236}">
                <a16:creationId xmlns:a16="http://schemas.microsoft.com/office/drawing/2014/main" id="{8D558445-30FB-431B-AEC9-5DDFD5FAA277}"/>
              </a:ext>
            </a:extLst>
          </p:cNvPr>
          <p:cNvSpPr>
            <a:spLocks noGrp="1"/>
          </p:cNvSpPr>
          <p:nvPr>
            <p:ph idx="1"/>
          </p:nvPr>
        </p:nvSpPr>
        <p:spPr>
          <a:xfrm>
            <a:off x="1097280" y="1845733"/>
            <a:ext cx="5232400" cy="4725663"/>
          </a:xfrm>
        </p:spPr>
        <p:txBody>
          <a:bodyPr>
            <a:normAutofit lnSpcReduction="10000"/>
          </a:bodyPr>
          <a:lstStyle/>
          <a:p>
            <a:pPr>
              <a:buFont typeface="Wingdings" panose="05000000000000000000" pitchFamily="2" charset="2"/>
              <a:buChar char="l"/>
            </a:pPr>
            <a:r>
              <a:rPr lang="ja-JP" altLang="en-US" sz="2800" dirty="0"/>
              <a:t>運営しているサイトの内容と同じ</a:t>
            </a:r>
            <a:endParaRPr lang="en-US" altLang="ja-JP" sz="2800" dirty="0"/>
          </a:p>
          <a:p>
            <a:pPr>
              <a:buFont typeface="Wingdings" panose="05000000000000000000" pitchFamily="2" charset="2"/>
              <a:buChar char="l"/>
            </a:pPr>
            <a:endParaRPr lang="en-US" altLang="ja-JP" sz="2800" dirty="0"/>
          </a:p>
          <a:p>
            <a:pPr>
              <a:buFont typeface="Wingdings" panose="05000000000000000000" pitchFamily="2" charset="2"/>
              <a:buChar char="l"/>
            </a:pPr>
            <a:r>
              <a:rPr lang="en-US" altLang="ja-JP" sz="2800" dirty="0"/>
              <a:t>AWS</a:t>
            </a:r>
            <a:r>
              <a:rPr lang="ja-JP" altLang="en-US" sz="2800" dirty="0"/>
              <a:t>の</a:t>
            </a:r>
            <a:r>
              <a:rPr lang="en-US" altLang="ja-JP" sz="2800" dirty="0"/>
              <a:t>IP</a:t>
            </a:r>
            <a:r>
              <a:rPr lang="ja-JP" altLang="en-US" sz="2800" dirty="0"/>
              <a:t>アドレスで訪問できる</a:t>
            </a:r>
            <a:endParaRPr lang="en-US" altLang="ja-JP" sz="2800" dirty="0"/>
          </a:p>
          <a:p>
            <a:pPr>
              <a:buFont typeface="Wingdings" panose="05000000000000000000" pitchFamily="2" charset="2"/>
              <a:buChar char="l"/>
            </a:pPr>
            <a:endParaRPr lang="en-US" altLang="ja-JP" sz="2800" dirty="0"/>
          </a:p>
          <a:p>
            <a:pPr>
              <a:buFont typeface="Wingdings" panose="05000000000000000000" pitchFamily="2" charset="2"/>
              <a:buChar char="l"/>
            </a:pPr>
            <a:r>
              <a:rPr lang="ja-JP" altLang="en-US" sz="2800" dirty="0"/>
              <a:t>おすすめアイテム欄がある</a:t>
            </a:r>
            <a:endParaRPr lang="en-US" altLang="ja-JP" sz="2800" dirty="0"/>
          </a:p>
          <a:p>
            <a:pPr>
              <a:buFont typeface="Wingdings" panose="05000000000000000000" pitchFamily="2" charset="2"/>
              <a:buChar char="l"/>
            </a:pPr>
            <a:endParaRPr lang="en-US" altLang="ja-JP" sz="2800" dirty="0"/>
          </a:p>
          <a:p>
            <a:pPr>
              <a:buFont typeface="Wingdings" panose="05000000000000000000" pitchFamily="2" charset="2"/>
              <a:buChar char="l"/>
            </a:pPr>
            <a:r>
              <a:rPr lang="ja-JP" altLang="en-US" sz="2800" dirty="0"/>
              <a:t>プラットフォーム：</a:t>
            </a:r>
            <a:r>
              <a:rPr lang="en-US" altLang="ja-JP" sz="2800" dirty="0"/>
              <a:t>AWS</a:t>
            </a:r>
            <a:r>
              <a:rPr lang="ja-JP" altLang="en-US" sz="2800" dirty="0"/>
              <a:t>の</a:t>
            </a:r>
            <a:r>
              <a:rPr lang="en-US" altLang="ja-JP" sz="2800" dirty="0"/>
              <a:t>EC2</a:t>
            </a:r>
          </a:p>
          <a:p>
            <a:pPr>
              <a:buFont typeface="Wingdings" panose="05000000000000000000" pitchFamily="2" charset="2"/>
              <a:buChar char="l"/>
            </a:pPr>
            <a:endParaRPr lang="en-US" altLang="ja-JP" sz="2800" dirty="0"/>
          </a:p>
          <a:p>
            <a:pPr>
              <a:buFont typeface="Wingdings" panose="05000000000000000000" pitchFamily="2" charset="2"/>
              <a:buChar char="l"/>
            </a:pPr>
            <a:r>
              <a:rPr lang="en-US" altLang="ja-JP" sz="2800" dirty="0"/>
              <a:t>IROYA</a:t>
            </a:r>
            <a:r>
              <a:rPr lang="ja-JP" altLang="en-US" sz="2800" dirty="0"/>
              <a:t>側が協力</a:t>
            </a:r>
            <a:endParaRPr lang="en-US" altLang="ja-JP" sz="2800" dirty="0"/>
          </a:p>
          <a:p>
            <a:pPr lvl="2">
              <a:buFont typeface="Wingdings" panose="05000000000000000000" pitchFamily="2" charset="2"/>
              <a:buChar char="l"/>
            </a:pPr>
            <a:endParaRPr lang="en-US" altLang="ja-JP" sz="1600" dirty="0"/>
          </a:p>
          <a:p>
            <a:pPr lvl="2">
              <a:buFont typeface="Wingdings" panose="05000000000000000000" pitchFamily="2" charset="2"/>
              <a:buChar char="l"/>
            </a:pPr>
            <a:endParaRPr lang="en-US" altLang="ja-JP" sz="2200" dirty="0"/>
          </a:p>
          <a:p>
            <a:pPr marL="0" indent="0">
              <a:buNone/>
            </a:pPr>
            <a:endParaRPr lang="zh-CN" altLang="en-US" sz="2800" dirty="0"/>
          </a:p>
        </p:txBody>
      </p:sp>
      <p:pic>
        <p:nvPicPr>
          <p:cNvPr id="17" name="图片 26">
            <a:extLst>
              <a:ext uri="{FF2B5EF4-FFF2-40B4-BE49-F238E27FC236}">
                <a16:creationId xmlns:a16="http://schemas.microsoft.com/office/drawing/2014/main" id="{447F278D-6404-49AE-BF0F-D440234124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52640" y="1737360"/>
            <a:ext cx="5037563" cy="437324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8" name="图片 17">
            <a:extLst>
              <a:ext uri="{FF2B5EF4-FFF2-40B4-BE49-F238E27FC236}">
                <a16:creationId xmlns:a16="http://schemas.microsoft.com/office/drawing/2014/main" id="{CF51EAE8-547D-4430-949B-CECE44CC07B0}"/>
              </a:ext>
            </a:extLst>
          </p:cNvPr>
          <p:cNvPicPr>
            <a:picLocks noChangeAspect="1"/>
          </p:cNvPicPr>
          <p:nvPr/>
        </p:nvPicPr>
        <p:blipFill>
          <a:blip r:embed="rId3"/>
          <a:stretch>
            <a:fillRect/>
          </a:stretch>
        </p:blipFill>
        <p:spPr>
          <a:xfrm>
            <a:off x="6530643" y="5380517"/>
            <a:ext cx="796954" cy="820481"/>
          </a:xfrm>
          <a:prstGeom prst="rect">
            <a:avLst/>
          </a:prstGeom>
        </p:spPr>
      </p:pic>
    </p:spTree>
    <p:extLst>
      <p:ext uri="{BB962C8B-B14F-4D97-AF65-F5344CB8AC3E}">
        <p14:creationId xmlns:p14="http://schemas.microsoft.com/office/powerpoint/2010/main" val="3834511937"/>
      </p:ext>
    </p:extLst>
  </p:cSld>
  <p:clrMapOvr>
    <a:masterClrMapping/>
  </p:clrMapOvr>
  <mc:AlternateContent xmlns:mc="http://schemas.openxmlformats.org/markup-compatibility/2006" xmlns:p14="http://schemas.microsoft.com/office/powerpoint/2010/main">
    <mc:Choice Requires="p14">
      <p:transition spd="slow" p14:dur="2000" advTm="25569"/>
    </mc:Choice>
    <mc:Fallback xmlns="">
      <p:transition spd="slow" advTm="25569"/>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107564-241E-4CBE-AAF1-4CE582CAC24E}"/>
              </a:ext>
            </a:extLst>
          </p:cNvPr>
          <p:cNvSpPr>
            <a:spLocks noGrp="1"/>
          </p:cNvSpPr>
          <p:nvPr>
            <p:ph type="title"/>
          </p:nvPr>
        </p:nvSpPr>
        <p:spPr/>
        <p:txBody>
          <a:bodyPr/>
          <a:lstStyle/>
          <a:p>
            <a:r>
              <a:rPr lang="ja-JP" altLang="en-US" dirty="0"/>
              <a:t>レコメンダ</a:t>
            </a:r>
            <a:r>
              <a:rPr lang="en-US" altLang="ja-JP" dirty="0"/>
              <a:t>―</a:t>
            </a:r>
            <a:r>
              <a:rPr lang="ja-JP" altLang="en-US" dirty="0"/>
              <a:t>システム</a:t>
            </a:r>
            <a:endParaRPr lang="zh-CN" altLang="en-US" dirty="0"/>
          </a:p>
        </p:txBody>
      </p:sp>
      <p:sp>
        <p:nvSpPr>
          <p:cNvPr id="3" name="内容占位符 2">
            <a:extLst>
              <a:ext uri="{FF2B5EF4-FFF2-40B4-BE49-F238E27FC236}">
                <a16:creationId xmlns:a16="http://schemas.microsoft.com/office/drawing/2014/main" id="{8D558445-30FB-431B-AEC9-5DDFD5FAA277}"/>
              </a:ext>
            </a:extLst>
          </p:cNvPr>
          <p:cNvSpPr>
            <a:spLocks noGrp="1"/>
          </p:cNvSpPr>
          <p:nvPr>
            <p:ph idx="1"/>
          </p:nvPr>
        </p:nvSpPr>
        <p:spPr>
          <a:xfrm>
            <a:off x="1097279" y="1845733"/>
            <a:ext cx="6333937" cy="4725663"/>
          </a:xfrm>
        </p:spPr>
        <p:txBody>
          <a:bodyPr>
            <a:normAutofit/>
          </a:bodyPr>
          <a:lstStyle/>
          <a:p>
            <a:pPr>
              <a:buFont typeface="Wingdings" panose="05000000000000000000" pitchFamily="2" charset="2"/>
              <a:buChar char="l"/>
            </a:pPr>
            <a:r>
              <a:rPr lang="ja-JP" altLang="en-US" sz="2800" dirty="0"/>
              <a:t>プラットフォーム：</a:t>
            </a:r>
            <a:r>
              <a:rPr lang="en-US" altLang="zh-CN" sz="2800" dirty="0"/>
              <a:t>AWS</a:t>
            </a:r>
            <a:r>
              <a:rPr lang="ja-JP" altLang="en-US" sz="2800" dirty="0"/>
              <a:t>の</a:t>
            </a:r>
            <a:r>
              <a:rPr lang="en-US" altLang="ja-JP" sz="2800" dirty="0"/>
              <a:t>EC2</a:t>
            </a:r>
          </a:p>
          <a:p>
            <a:pPr>
              <a:buFont typeface="Wingdings" panose="05000000000000000000" pitchFamily="2" charset="2"/>
              <a:buChar char="l"/>
            </a:pPr>
            <a:endParaRPr lang="en-US" altLang="ja-JP" sz="2800" dirty="0"/>
          </a:p>
          <a:p>
            <a:pPr>
              <a:buFont typeface="Wingdings" panose="05000000000000000000" pitchFamily="2" charset="2"/>
              <a:buChar char="l"/>
            </a:pPr>
            <a:r>
              <a:rPr lang="en-US" altLang="ja-JP" sz="2800" dirty="0"/>
              <a:t>OS</a:t>
            </a:r>
            <a:r>
              <a:rPr lang="ja-JP" altLang="en-US" sz="2800" dirty="0"/>
              <a:t>：</a:t>
            </a:r>
            <a:r>
              <a:rPr lang="en-US" altLang="ja-JP" sz="2800" dirty="0"/>
              <a:t>Ubuntu</a:t>
            </a:r>
          </a:p>
          <a:p>
            <a:pPr>
              <a:buFont typeface="Wingdings" panose="05000000000000000000" pitchFamily="2" charset="2"/>
              <a:buChar char="l"/>
            </a:pPr>
            <a:endParaRPr lang="en-US" altLang="ja-JP" sz="2800" dirty="0"/>
          </a:p>
          <a:p>
            <a:pPr>
              <a:buFont typeface="Wingdings" panose="05000000000000000000" pitchFamily="2" charset="2"/>
              <a:buChar char="l"/>
            </a:pPr>
            <a:r>
              <a:rPr lang="ja-JP" altLang="en-US" sz="2800" dirty="0"/>
              <a:t>エンジン</a:t>
            </a:r>
            <a:endParaRPr lang="en-US" altLang="ja-JP" sz="2800" dirty="0"/>
          </a:p>
          <a:p>
            <a:pPr lvl="2">
              <a:buFont typeface="Wingdings" panose="05000000000000000000" pitchFamily="2" charset="2"/>
              <a:buChar char="l"/>
            </a:pPr>
            <a:r>
              <a:rPr lang="ja-JP" altLang="en-US" sz="2200" dirty="0"/>
              <a:t>オープンソースとライブラリをインストール</a:t>
            </a:r>
            <a:endParaRPr lang="en-US" altLang="ja-JP" sz="2200" dirty="0"/>
          </a:p>
          <a:p>
            <a:pPr lvl="2">
              <a:buFont typeface="Wingdings" panose="05000000000000000000" pitchFamily="2" charset="2"/>
              <a:buChar char="l"/>
            </a:pPr>
            <a:r>
              <a:rPr lang="ja-JP" altLang="en-US" sz="2200" dirty="0"/>
              <a:t>商品情報をダウンロードして処理</a:t>
            </a:r>
            <a:endParaRPr lang="en-US" altLang="ja-JP" sz="2200" dirty="0"/>
          </a:p>
          <a:p>
            <a:pPr lvl="2">
              <a:buFont typeface="Wingdings" panose="05000000000000000000" pitchFamily="2" charset="2"/>
              <a:buChar char="l"/>
            </a:pPr>
            <a:endParaRPr lang="en-US" altLang="ja-JP" sz="2200" dirty="0"/>
          </a:p>
          <a:p>
            <a:pPr>
              <a:buFont typeface="Wingdings" panose="05000000000000000000" pitchFamily="2" charset="2"/>
              <a:buChar char="l"/>
            </a:pPr>
            <a:r>
              <a:rPr lang="ja-JP" altLang="en-US" sz="2800" dirty="0"/>
              <a:t>サーバとデータベース構築</a:t>
            </a:r>
            <a:endParaRPr lang="en-US" altLang="ja-JP" sz="2800" dirty="0"/>
          </a:p>
        </p:txBody>
      </p:sp>
      <p:grpSp>
        <p:nvGrpSpPr>
          <p:cNvPr id="28" name="组合 27">
            <a:extLst>
              <a:ext uri="{FF2B5EF4-FFF2-40B4-BE49-F238E27FC236}">
                <a16:creationId xmlns:a16="http://schemas.microsoft.com/office/drawing/2014/main" id="{0C488A75-A96C-4879-89E2-1A30BC298D17}"/>
              </a:ext>
            </a:extLst>
          </p:cNvPr>
          <p:cNvGrpSpPr/>
          <p:nvPr/>
        </p:nvGrpSpPr>
        <p:grpSpPr>
          <a:xfrm>
            <a:off x="7475523" y="2743200"/>
            <a:ext cx="4716477" cy="3535947"/>
            <a:chOff x="7475523" y="2743200"/>
            <a:chExt cx="4716477" cy="3535947"/>
          </a:xfrm>
        </p:grpSpPr>
        <p:pic>
          <p:nvPicPr>
            <p:cNvPr id="11" name="图片 10">
              <a:extLst>
                <a:ext uri="{FF2B5EF4-FFF2-40B4-BE49-F238E27FC236}">
                  <a16:creationId xmlns:a16="http://schemas.microsoft.com/office/drawing/2014/main" id="{FF22D1CB-996B-4C81-9121-3F4F9D0E8F02}"/>
                </a:ext>
              </a:extLst>
            </p:cNvPr>
            <p:cNvPicPr>
              <a:picLocks noChangeAspect="1"/>
            </p:cNvPicPr>
            <p:nvPr/>
          </p:nvPicPr>
          <p:blipFill>
            <a:blip r:embed="rId2"/>
            <a:stretch>
              <a:fillRect/>
            </a:stretch>
          </p:blipFill>
          <p:spPr>
            <a:xfrm>
              <a:off x="7475523" y="5324612"/>
              <a:ext cx="796954" cy="815317"/>
            </a:xfrm>
            <a:prstGeom prst="rect">
              <a:avLst/>
            </a:prstGeom>
          </p:spPr>
        </p:pic>
        <p:sp>
          <p:nvSpPr>
            <p:cNvPr id="12" name="矩形: 圆角 11">
              <a:extLst>
                <a:ext uri="{FF2B5EF4-FFF2-40B4-BE49-F238E27FC236}">
                  <a16:creationId xmlns:a16="http://schemas.microsoft.com/office/drawing/2014/main" id="{631242B9-9739-4273-BF87-EF907AF44F54}"/>
                </a:ext>
              </a:extLst>
            </p:cNvPr>
            <p:cNvSpPr/>
            <p:nvPr/>
          </p:nvSpPr>
          <p:spPr>
            <a:xfrm>
              <a:off x="7762240" y="2743200"/>
              <a:ext cx="4429760" cy="307035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tx1"/>
                </a:solidFill>
              </a:endParaRPr>
            </a:p>
          </p:txBody>
        </p:sp>
        <p:sp>
          <p:nvSpPr>
            <p:cNvPr id="5" name="矩形: 圆角 4">
              <a:extLst>
                <a:ext uri="{FF2B5EF4-FFF2-40B4-BE49-F238E27FC236}">
                  <a16:creationId xmlns:a16="http://schemas.microsoft.com/office/drawing/2014/main" id="{A52D2C84-9EDA-44D9-9F6E-1B96E94275CA}"/>
                </a:ext>
              </a:extLst>
            </p:cNvPr>
            <p:cNvSpPr/>
            <p:nvPr/>
          </p:nvSpPr>
          <p:spPr>
            <a:xfrm>
              <a:off x="8165797" y="3217964"/>
              <a:ext cx="1811323" cy="1100808"/>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rPr>
                <a:t>サーバ</a:t>
              </a:r>
              <a:endParaRPr lang="en-US" altLang="ja-JP" dirty="0">
                <a:solidFill>
                  <a:schemeClr val="tx1"/>
                </a:solidFill>
              </a:endParaRPr>
            </a:p>
            <a:p>
              <a:pPr algn="ctr"/>
              <a:r>
                <a:rPr lang="ja-JP" altLang="en-US" dirty="0">
                  <a:solidFill>
                    <a:schemeClr val="tx1"/>
                  </a:solidFill>
                </a:rPr>
                <a:t>データベース</a:t>
              </a:r>
              <a:endParaRPr lang="zh-CN" altLang="en-US" dirty="0">
                <a:solidFill>
                  <a:schemeClr val="tx1"/>
                </a:solidFill>
              </a:endParaRPr>
            </a:p>
          </p:txBody>
        </p:sp>
        <p:sp>
          <p:nvSpPr>
            <p:cNvPr id="15" name="矩形: 圆角 14">
              <a:extLst>
                <a:ext uri="{FF2B5EF4-FFF2-40B4-BE49-F238E27FC236}">
                  <a16:creationId xmlns:a16="http://schemas.microsoft.com/office/drawing/2014/main" id="{F083315D-4129-44B3-9CC3-89BE1A5933B8}"/>
                </a:ext>
              </a:extLst>
            </p:cNvPr>
            <p:cNvSpPr/>
            <p:nvPr/>
          </p:nvSpPr>
          <p:spPr>
            <a:xfrm>
              <a:off x="9776157" y="4771112"/>
              <a:ext cx="1811323" cy="961158"/>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rPr>
                <a:t>エンジン</a:t>
              </a:r>
              <a:endParaRPr lang="zh-CN" altLang="en-US" dirty="0">
                <a:solidFill>
                  <a:schemeClr val="tx1"/>
                </a:solidFill>
              </a:endParaRPr>
            </a:p>
          </p:txBody>
        </p:sp>
        <p:cxnSp>
          <p:nvCxnSpPr>
            <p:cNvPr id="8" name="直接箭头连接符 7">
              <a:extLst>
                <a:ext uri="{FF2B5EF4-FFF2-40B4-BE49-F238E27FC236}">
                  <a16:creationId xmlns:a16="http://schemas.microsoft.com/office/drawing/2014/main" id="{1C774F9D-F18B-4BC0-9070-137EF701FF79}"/>
                </a:ext>
              </a:extLst>
            </p:cNvPr>
            <p:cNvCxnSpPr>
              <a:cxnSpLocks/>
              <a:stCxn id="5" idx="2"/>
              <a:endCxn id="15" idx="1"/>
            </p:cNvCxnSpPr>
            <p:nvPr/>
          </p:nvCxnSpPr>
          <p:spPr>
            <a:xfrm>
              <a:off x="9071459" y="4318772"/>
              <a:ext cx="704698" cy="93291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直接箭头连接符 9">
              <a:extLst>
                <a:ext uri="{FF2B5EF4-FFF2-40B4-BE49-F238E27FC236}">
                  <a16:creationId xmlns:a16="http://schemas.microsoft.com/office/drawing/2014/main" id="{BAB0CED9-3518-4669-B374-F9DD6E723A0E}"/>
                </a:ext>
              </a:extLst>
            </p:cNvPr>
            <p:cNvCxnSpPr>
              <a:cxnSpLocks/>
              <a:stCxn id="15" idx="0"/>
              <a:endCxn id="5" idx="3"/>
            </p:cNvCxnSpPr>
            <p:nvPr/>
          </p:nvCxnSpPr>
          <p:spPr>
            <a:xfrm flipH="1" flipV="1">
              <a:off x="9977120" y="3768368"/>
              <a:ext cx="704699" cy="100274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1" name="文本框 20">
              <a:extLst>
                <a:ext uri="{FF2B5EF4-FFF2-40B4-BE49-F238E27FC236}">
                  <a16:creationId xmlns:a16="http://schemas.microsoft.com/office/drawing/2014/main" id="{1F7E6F49-41DF-4DBA-9B24-8F7B504AD729}"/>
                </a:ext>
              </a:extLst>
            </p:cNvPr>
            <p:cNvSpPr txBox="1"/>
            <p:nvPr/>
          </p:nvSpPr>
          <p:spPr>
            <a:xfrm>
              <a:off x="8500837" y="4696829"/>
              <a:ext cx="944297" cy="369332"/>
            </a:xfrm>
            <a:prstGeom prst="rect">
              <a:avLst/>
            </a:prstGeom>
            <a:noFill/>
          </p:spPr>
          <p:txBody>
            <a:bodyPr wrap="none" rtlCol="0">
              <a:spAutoFit/>
            </a:bodyPr>
            <a:lstStyle/>
            <a:p>
              <a:r>
                <a:rPr lang="en-US" altLang="ja-JP" dirty="0"/>
                <a:t>Request</a:t>
              </a:r>
              <a:endParaRPr lang="zh-CN" altLang="en-US" dirty="0"/>
            </a:p>
          </p:txBody>
        </p:sp>
        <p:sp>
          <p:nvSpPr>
            <p:cNvPr id="22" name="文本框 21">
              <a:extLst>
                <a:ext uri="{FF2B5EF4-FFF2-40B4-BE49-F238E27FC236}">
                  <a16:creationId xmlns:a16="http://schemas.microsoft.com/office/drawing/2014/main" id="{B0DF2235-C491-4D40-B219-E8C7B2D506D3}"/>
                </a:ext>
              </a:extLst>
            </p:cNvPr>
            <p:cNvSpPr txBox="1"/>
            <p:nvPr/>
          </p:nvSpPr>
          <p:spPr>
            <a:xfrm>
              <a:off x="10329469" y="4093709"/>
              <a:ext cx="998158" cy="369332"/>
            </a:xfrm>
            <a:prstGeom prst="rect">
              <a:avLst/>
            </a:prstGeom>
            <a:noFill/>
          </p:spPr>
          <p:txBody>
            <a:bodyPr wrap="none" rtlCol="0">
              <a:spAutoFit/>
            </a:bodyPr>
            <a:lstStyle/>
            <a:p>
              <a:r>
                <a:rPr lang="en-US" altLang="zh-CN" dirty="0"/>
                <a:t>Respond</a:t>
              </a:r>
              <a:endParaRPr lang="zh-CN" altLang="en-US" dirty="0"/>
            </a:p>
          </p:txBody>
        </p:sp>
        <p:sp>
          <p:nvSpPr>
            <p:cNvPr id="27" name="矩形 26">
              <a:extLst>
                <a:ext uri="{FF2B5EF4-FFF2-40B4-BE49-F238E27FC236}">
                  <a16:creationId xmlns:a16="http://schemas.microsoft.com/office/drawing/2014/main" id="{E16CC83D-50C0-44E5-9882-91611B4A1FB2}"/>
                </a:ext>
              </a:extLst>
            </p:cNvPr>
            <p:cNvSpPr/>
            <p:nvPr/>
          </p:nvSpPr>
          <p:spPr>
            <a:xfrm>
              <a:off x="8877299" y="5909815"/>
              <a:ext cx="2199641" cy="369332"/>
            </a:xfrm>
            <a:prstGeom prst="rect">
              <a:avLst/>
            </a:prstGeom>
          </p:spPr>
          <p:txBody>
            <a:bodyPr wrap="none">
              <a:spAutoFit/>
            </a:bodyPr>
            <a:lstStyle/>
            <a:p>
              <a:r>
                <a:rPr lang="ja-JP" altLang="en-US" dirty="0"/>
                <a:t>レコメンダ</a:t>
              </a:r>
              <a:r>
                <a:rPr lang="en-US" altLang="ja-JP" dirty="0"/>
                <a:t>―</a:t>
              </a:r>
              <a:r>
                <a:rPr lang="ja-JP" altLang="en-US" dirty="0"/>
                <a:t>システム</a:t>
              </a:r>
              <a:endParaRPr lang="en-US" altLang="ja-JP" dirty="0"/>
            </a:p>
          </p:txBody>
        </p:sp>
      </p:grpSp>
    </p:spTree>
    <p:extLst>
      <p:ext uri="{BB962C8B-B14F-4D97-AF65-F5344CB8AC3E}">
        <p14:creationId xmlns:p14="http://schemas.microsoft.com/office/powerpoint/2010/main" val="3279870043"/>
      </p:ext>
    </p:extLst>
  </p:cSld>
  <p:clrMapOvr>
    <a:masterClrMapping/>
  </p:clrMapOvr>
  <mc:AlternateContent xmlns:mc="http://schemas.openxmlformats.org/markup-compatibility/2006" xmlns:p14="http://schemas.microsoft.com/office/powerpoint/2010/main">
    <mc:Choice Requires="p14">
      <p:transition spd="slow" p14:dur="2000" advTm="25569"/>
    </mc:Choice>
    <mc:Fallback xmlns="">
      <p:transition spd="slow" advTm="25569"/>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107564-241E-4CBE-AAF1-4CE582CAC24E}"/>
              </a:ext>
            </a:extLst>
          </p:cNvPr>
          <p:cNvSpPr>
            <a:spLocks noGrp="1"/>
          </p:cNvSpPr>
          <p:nvPr>
            <p:ph type="title"/>
          </p:nvPr>
        </p:nvSpPr>
        <p:spPr/>
        <p:txBody>
          <a:bodyPr/>
          <a:lstStyle/>
          <a:p>
            <a:r>
              <a:rPr lang="ja-JP" altLang="en-US" dirty="0"/>
              <a:t>通販サイトとエンジンの通信</a:t>
            </a:r>
            <a:endParaRPr lang="zh-CN" altLang="en-US" dirty="0"/>
          </a:p>
        </p:txBody>
      </p:sp>
      <p:sp>
        <p:nvSpPr>
          <p:cNvPr id="3" name="内容占位符 2">
            <a:extLst>
              <a:ext uri="{FF2B5EF4-FFF2-40B4-BE49-F238E27FC236}">
                <a16:creationId xmlns:a16="http://schemas.microsoft.com/office/drawing/2014/main" id="{8D558445-30FB-431B-AEC9-5DDFD5FAA277}"/>
              </a:ext>
            </a:extLst>
          </p:cNvPr>
          <p:cNvSpPr>
            <a:spLocks noGrp="1"/>
          </p:cNvSpPr>
          <p:nvPr>
            <p:ph idx="1"/>
          </p:nvPr>
        </p:nvSpPr>
        <p:spPr>
          <a:xfrm>
            <a:off x="1097280" y="1845733"/>
            <a:ext cx="5673544" cy="4725663"/>
          </a:xfrm>
        </p:spPr>
        <p:txBody>
          <a:bodyPr>
            <a:normAutofit/>
          </a:bodyPr>
          <a:lstStyle/>
          <a:p>
            <a:pPr>
              <a:buFont typeface="Wingdings" panose="05000000000000000000" pitchFamily="2" charset="2"/>
              <a:buChar char="l"/>
            </a:pPr>
            <a:r>
              <a:rPr lang="ja-JP" altLang="en-US" sz="2800" dirty="0"/>
              <a:t>データ交換のインターフェース</a:t>
            </a:r>
            <a:endParaRPr lang="en-US" altLang="ja-JP" sz="2800" dirty="0"/>
          </a:p>
          <a:p>
            <a:pPr lvl="2">
              <a:buFont typeface="Wingdings" panose="05000000000000000000" pitchFamily="2" charset="2"/>
              <a:buChar char="l"/>
            </a:pPr>
            <a:endParaRPr lang="en-US" altLang="ja-JP" sz="2200" dirty="0"/>
          </a:p>
          <a:p>
            <a:pPr marL="0" indent="0">
              <a:buNone/>
            </a:pPr>
            <a:endParaRPr lang="zh-CN" altLang="en-US" sz="2800" dirty="0"/>
          </a:p>
        </p:txBody>
      </p:sp>
      <p:sp>
        <p:nvSpPr>
          <p:cNvPr id="14" name="文本框 13">
            <a:extLst>
              <a:ext uri="{FF2B5EF4-FFF2-40B4-BE49-F238E27FC236}">
                <a16:creationId xmlns:a16="http://schemas.microsoft.com/office/drawing/2014/main" id="{59238CBE-0F92-4719-82F2-FF5275B1706C}"/>
              </a:ext>
            </a:extLst>
          </p:cNvPr>
          <p:cNvSpPr txBox="1"/>
          <p:nvPr/>
        </p:nvSpPr>
        <p:spPr>
          <a:xfrm>
            <a:off x="5858084" y="5139946"/>
            <a:ext cx="1265090" cy="369332"/>
          </a:xfrm>
          <a:prstGeom prst="rect">
            <a:avLst/>
          </a:prstGeom>
          <a:noFill/>
        </p:spPr>
        <p:txBody>
          <a:bodyPr wrap="none" rtlCol="0">
            <a:spAutoFit/>
          </a:bodyPr>
          <a:lstStyle/>
          <a:p>
            <a:r>
              <a:rPr lang="ja-JP" altLang="en-US" dirty="0"/>
              <a:t>データ交換</a:t>
            </a:r>
            <a:endParaRPr lang="zh-CN" altLang="en-US" dirty="0"/>
          </a:p>
        </p:txBody>
      </p:sp>
      <p:pic>
        <p:nvPicPr>
          <p:cNvPr id="16" name="图片 26">
            <a:extLst>
              <a:ext uri="{FF2B5EF4-FFF2-40B4-BE49-F238E27FC236}">
                <a16:creationId xmlns:a16="http://schemas.microsoft.com/office/drawing/2014/main" id="{C25DFE4B-BF14-4914-ADAA-19E3483F62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7221" y="2995627"/>
            <a:ext cx="3995055" cy="346821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 name="图片 6">
            <a:extLst>
              <a:ext uri="{FF2B5EF4-FFF2-40B4-BE49-F238E27FC236}">
                <a16:creationId xmlns:a16="http://schemas.microsoft.com/office/drawing/2014/main" id="{3804D023-890B-4D4C-B1B7-7598220EB1DD}"/>
              </a:ext>
            </a:extLst>
          </p:cNvPr>
          <p:cNvPicPr>
            <a:picLocks noChangeAspect="1"/>
          </p:cNvPicPr>
          <p:nvPr/>
        </p:nvPicPr>
        <p:blipFill>
          <a:blip r:embed="rId3"/>
          <a:stretch>
            <a:fillRect/>
          </a:stretch>
        </p:blipFill>
        <p:spPr>
          <a:xfrm>
            <a:off x="461695" y="5729688"/>
            <a:ext cx="796954" cy="820481"/>
          </a:xfrm>
          <a:prstGeom prst="rect">
            <a:avLst/>
          </a:prstGeom>
        </p:spPr>
      </p:pic>
      <p:grpSp>
        <p:nvGrpSpPr>
          <p:cNvPr id="25" name="组合 24">
            <a:extLst>
              <a:ext uri="{FF2B5EF4-FFF2-40B4-BE49-F238E27FC236}">
                <a16:creationId xmlns:a16="http://schemas.microsoft.com/office/drawing/2014/main" id="{846B31A1-C863-49BF-BB64-E43D2BC8AA03}"/>
              </a:ext>
            </a:extLst>
          </p:cNvPr>
          <p:cNvGrpSpPr/>
          <p:nvPr/>
        </p:nvGrpSpPr>
        <p:grpSpPr>
          <a:xfrm>
            <a:off x="7475523" y="2743200"/>
            <a:ext cx="4716477" cy="3535947"/>
            <a:chOff x="7475523" y="2743200"/>
            <a:chExt cx="4716477" cy="3535947"/>
          </a:xfrm>
        </p:grpSpPr>
        <p:pic>
          <p:nvPicPr>
            <p:cNvPr id="26" name="图片 25">
              <a:extLst>
                <a:ext uri="{FF2B5EF4-FFF2-40B4-BE49-F238E27FC236}">
                  <a16:creationId xmlns:a16="http://schemas.microsoft.com/office/drawing/2014/main" id="{CE902907-2B8A-4CE9-9417-7EF9894F9C74}"/>
                </a:ext>
              </a:extLst>
            </p:cNvPr>
            <p:cNvPicPr>
              <a:picLocks noChangeAspect="1"/>
            </p:cNvPicPr>
            <p:nvPr/>
          </p:nvPicPr>
          <p:blipFill>
            <a:blip r:embed="rId3"/>
            <a:stretch>
              <a:fillRect/>
            </a:stretch>
          </p:blipFill>
          <p:spPr>
            <a:xfrm>
              <a:off x="7475523" y="5324612"/>
              <a:ext cx="796954" cy="815317"/>
            </a:xfrm>
            <a:prstGeom prst="rect">
              <a:avLst/>
            </a:prstGeom>
          </p:spPr>
        </p:pic>
        <p:sp>
          <p:nvSpPr>
            <p:cNvPr id="27" name="矩形: 圆角 26">
              <a:extLst>
                <a:ext uri="{FF2B5EF4-FFF2-40B4-BE49-F238E27FC236}">
                  <a16:creationId xmlns:a16="http://schemas.microsoft.com/office/drawing/2014/main" id="{221D1F1C-CF09-40C7-A1FB-E03026B5F2FF}"/>
                </a:ext>
              </a:extLst>
            </p:cNvPr>
            <p:cNvSpPr/>
            <p:nvPr/>
          </p:nvSpPr>
          <p:spPr>
            <a:xfrm>
              <a:off x="7762240" y="2743200"/>
              <a:ext cx="4429760" cy="307035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tx1"/>
                </a:solidFill>
              </a:endParaRPr>
            </a:p>
          </p:txBody>
        </p:sp>
        <p:sp>
          <p:nvSpPr>
            <p:cNvPr id="28" name="矩形: 圆角 27">
              <a:extLst>
                <a:ext uri="{FF2B5EF4-FFF2-40B4-BE49-F238E27FC236}">
                  <a16:creationId xmlns:a16="http://schemas.microsoft.com/office/drawing/2014/main" id="{51B5FC7B-6BB3-45B0-AEC4-FB4EC075E06D}"/>
                </a:ext>
              </a:extLst>
            </p:cNvPr>
            <p:cNvSpPr/>
            <p:nvPr/>
          </p:nvSpPr>
          <p:spPr>
            <a:xfrm>
              <a:off x="8165797" y="3217964"/>
              <a:ext cx="1811323" cy="1100808"/>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rPr>
                <a:t>サーバ</a:t>
              </a:r>
              <a:endParaRPr lang="en-US" altLang="ja-JP" dirty="0">
                <a:solidFill>
                  <a:schemeClr val="tx1"/>
                </a:solidFill>
              </a:endParaRPr>
            </a:p>
            <a:p>
              <a:pPr algn="ctr"/>
              <a:r>
                <a:rPr lang="ja-JP" altLang="en-US" dirty="0">
                  <a:solidFill>
                    <a:schemeClr val="tx1"/>
                  </a:solidFill>
                </a:rPr>
                <a:t>データベース</a:t>
              </a:r>
              <a:endParaRPr lang="zh-CN" altLang="en-US" dirty="0">
                <a:solidFill>
                  <a:schemeClr val="tx1"/>
                </a:solidFill>
              </a:endParaRPr>
            </a:p>
          </p:txBody>
        </p:sp>
        <p:sp>
          <p:nvSpPr>
            <p:cNvPr id="29" name="矩形: 圆角 28">
              <a:extLst>
                <a:ext uri="{FF2B5EF4-FFF2-40B4-BE49-F238E27FC236}">
                  <a16:creationId xmlns:a16="http://schemas.microsoft.com/office/drawing/2014/main" id="{1A839189-8898-4964-A5B3-B7F5D7164C5C}"/>
                </a:ext>
              </a:extLst>
            </p:cNvPr>
            <p:cNvSpPr/>
            <p:nvPr/>
          </p:nvSpPr>
          <p:spPr>
            <a:xfrm>
              <a:off x="9776157" y="4771112"/>
              <a:ext cx="1811323" cy="961158"/>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rPr>
                <a:t>エンジン</a:t>
              </a:r>
              <a:endParaRPr lang="zh-CN" altLang="en-US" dirty="0">
                <a:solidFill>
                  <a:schemeClr val="tx1"/>
                </a:solidFill>
              </a:endParaRPr>
            </a:p>
          </p:txBody>
        </p:sp>
        <p:cxnSp>
          <p:nvCxnSpPr>
            <p:cNvPr id="30" name="直接箭头连接符 29">
              <a:extLst>
                <a:ext uri="{FF2B5EF4-FFF2-40B4-BE49-F238E27FC236}">
                  <a16:creationId xmlns:a16="http://schemas.microsoft.com/office/drawing/2014/main" id="{BCE5952C-9F5F-46CC-B113-EA008DDC3903}"/>
                </a:ext>
              </a:extLst>
            </p:cNvPr>
            <p:cNvCxnSpPr>
              <a:cxnSpLocks/>
              <a:stCxn id="28" idx="2"/>
              <a:endCxn id="29" idx="1"/>
            </p:cNvCxnSpPr>
            <p:nvPr/>
          </p:nvCxnSpPr>
          <p:spPr>
            <a:xfrm>
              <a:off x="9071459" y="4318772"/>
              <a:ext cx="704698" cy="93291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a:extLst>
                <a:ext uri="{FF2B5EF4-FFF2-40B4-BE49-F238E27FC236}">
                  <a16:creationId xmlns:a16="http://schemas.microsoft.com/office/drawing/2014/main" id="{F2A3924A-A01D-426D-9DAF-6B6C922D7CBD}"/>
                </a:ext>
              </a:extLst>
            </p:cNvPr>
            <p:cNvCxnSpPr>
              <a:cxnSpLocks/>
              <a:stCxn id="29" idx="0"/>
              <a:endCxn id="28" idx="3"/>
            </p:cNvCxnSpPr>
            <p:nvPr/>
          </p:nvCxnSpPr>
          <p:spPr>
            <a:xfrm flipH="1" flipV="1">
              <a:off x="9977120" y="3768368"/>
              <a:ext cx="704699" cy="100274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2" name="文本框 31">
              <a:extLst>
                <a:ext uri="{FF2B5EF4-FFF2-40B4-BE49-F238E27FC236}">
                  <a16:creationId xmlns:a16="http://schemas.microsoft.com/office/drawing/2014/main" id="{194C747E-2661-4135-BA9B-79DCDD70ADB5}"/>
                </a:ext>
              </a:extLst>
            </p:cNvPr>
            <p:cNvSpPr txBox="1"/>
            <p:nvPr/>
          </p:nvSpPr>
          <p:spPr>
            <a:xfrm>
              <a:off x="8500837" y="4696829"/>
              <a:ext cx="944297" cy="369332"/>
            </a:xfrm>
            <a:prstGeom prst="rect">
              <a:avLst/>
            </a:prstGeom>
            <a:noFill/>
          </p:spPr>
          <p:txBody>
            <a:bodyPr wrap="none" rtlCol="0">
              <a:spAutoFit/>
            </a:bodyPr>
            <a:lstStyle/>
            <a:p>
              <a:r>
                <a:rPr lang="en-US" altLang="ja-JP" dirty="0"/>
                <a:t>Request</a:t>
              </a:r>
              <a:endParaRPr lang="zh-CN" altLang="en-US" dirty="0"/>
            </a:p>
          </p:txBody>
        </p:sp>
        <p:sp>
          <p:nvSpPr>
            <p:cNvPr id="33" name="文本框 32">
              <a:extLst>
                <a:ext uri="{FF2B5EF4-FFF2-40B4-BE49-F238E27FC236}">
                  <a16:creationId xmlns:a16="http://schemas.microsoft.com/office/drawing/2014/main" id="{CD06A407-44E7-4C74-8BE8-C0E6075DFC27}"/>
                </a:ext>
              </a:extLst>
            </p:cNvPr>
            <p:cNvSpPr txBox="1"/>
            <p:nvPr/>
          </p:nvSpPr>
          <p:spPr>
            <a:xfrm>
              <a:off x="10329469" y="4093709"/>
              <a:ext cx="998158" cy="369332"/>
            </a:xfrm>
            <a:prstGeom prst="rect">
              <a:avLst/>
            </a:prstGeom>
            <a:noFill/>
          </p:spPr>
          <p:txBody>
            <a:bodyPr wrap="none" rtlCol="0">
              <a:spAutoFit/>
            </a:bodyPr>
            <a:lstStyle/>
            <a:p>
              <a:r>
                <a:rPr lang="en-US" altLang="zh-CN" dirty="0"/>
                <a:t>Respond</a:t>
              </a:r>
              <a:endParaRPr lang="zh-CN" altLang="en-US" dirty="0"/>
            </a:p>
          </p:txBody>
        </p:sp>
        <p:sp>
          <p:nvSpPr>
            <p:cNvPr id="34" name="矩形 33">
              <a:extLst>
                <a:ext uri="{FF2B5EF4-FFF2-40B4-BE49-F238E27FC236}">
                  <a16:creationId xmlns:a16="http://schemas.microsoft.com/office/drawing/2014/main" id="{0DD5C4E0-9AF1-40B7-A353-C5542B7DE69B}"/>
                </a:ext>
              </a:extLst>
            </p:cNvPr>
            <p:cNvSpPr/>
            <p:nvPr/>
          </p:nvSpPr>
          <p:spPr>
            <a:xfrm>
              <a:off x="8877299" y="5909815"/>
              <a:ext cx="2199641" cy="369332"/>
            </a:xfrm>
            <a:prstGeom prst="rect">
              <a:avLst/>
            </a:prstGeom>
          </p:spPr>
          <p:txBody>
            <a:bodyPr wrap="none">
              <a:spAutoFit/>
            </a:bodyPr>
            <a:lstStyle/>
            <a:p>
              <a:r>
                <a:rPr lang="ja-JP" altLang="en-US" dirty="0"/>
                <a:t>レコメンダ</a:t>
              </a:r>
              <a:r>
                <a:rPr lang="en-US" altLang="ja-JP" dirty="0"/>
                <a:t>―</a:t>
              </a:r>
              <a:r>
                <a:rPr lang="ja-JP" altLang="en-US" dirty="0"/>
                <a:t>システム</a:t>
              </a:r>
              <a:endParaRPr lang="en-US" altLang="ja-JP" dirty="0"/>
            </a:p>
          </p:txBody>
        </p:sp>
      </p:grpSp>
      <p:sp>
        <p:nvSpPr>
          <p:cNvPr id="13" name="箭头: 左右 12">
            <a:extLst>
              <a:ext uri="{FF2B5EF4-FFF2-40B4-BE49-F238E27FC236}">
                <a16:creationId xmlns:a16="http://schemas.microsoft.com/office/drawing/2014/main" id="{8C221AEE-9D49-4185-9BD8-94DA25335185}"/>
              </a:ext>
            </a:extLst>
          </p:cNvPr>
          <p:cNvSpPr/>
          <p:nvPr/>
        </p:nvSpPr>
        <p:spPr>
          <a:xfrm rot="20041124">
            <a:off x="4533999" y="4602934"/>
            <a:ext cx="3798633" cy="387368"/>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051952514"/>
      </p:ext>
    </p:extLst>
  </p:cSld>
  <p:clrMapOvr>
    <a:masterClrMapping/>
  </p:clrMapOvr>
  <mc:AlternateContent xmlns:mc="http://schemas.openxmlformats.org/markup-compatibility/2006" xmlns:p14="http://schemas.microsoft.com/office/powerpoint/2010/main">
    <mc:Choice Requires="p14">
      <p:transition spd="slow" p14:dur="2000" advTm="25569"/>
    </mc:Choice>
    <mc:Fallback xmlns="">
      <p:transition spd="slow" advTm="25569"/>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BE7CD5-8175-45FC-8BD1-5BC7B1C526D5}"/>
              </a:ext>
            </a:extLst>
          </p:cNvPr>
          <p:cNvSpPr>
            <a:spLocks noGrp="1"/>
          </p:cNvSpPr>
          <p:nvPr>
            <p:ph type="title"/>
          </p:nvPr>
        </p:nvSpPr>
        <p:spPr/>
        <p:txBody>
          <a:bodyPr/>
          <a:lstStyle/>
          <a:p>
            <a:r>
              <a:rPr lang="ja-JP" altLang="en-US" dirty="0"/>
              <a:t>構築した各</a:t>
            </a:r>
            <a:r>
              <a:rPr lang="en-US" altLang="ja-JP" dirty="0"/>
              <a:t>EC2</a:t>
            </a:r>
            <a:endParaRPr lang="zh-CN" altLang="en-US" dirty="0"/>
          </a:p>
        </p:txBody>
      </p:sp>
      <p:pic>
        <p:nvPicPr>
          <p:cNvPr id="4" name="图片 1">
            <a:extLst>
              <a:ext uri="{FF2B5EF4-FFF2-40B4-BE49-F238E27FC236}">
                <a16:creationId xmlns:a16="http://schemas.microsoft.com/office/drawing/2014/main" id="{8EF0CFB7-3D54-410A-9057-02C149F9B2E4}"/>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121218" y="4675921"/>
            <a:ext cx="9696450" cy="1895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内容占位符 2">
            <a:extLst>
              <a:ext uri="{FF2B5EF4-FFF2-40B4-BE49-F238E27FC236}">
                <a16:creationId xmlns:a16="http://schemas.microsoft.com/office/drawing/2014/main" id="{03A888B2-315E-43C9-BF33-2873B65A6D78}"/>
              </a:ext>
            </a:extLst>
          </p:cNvPr>
          <p:cNvSpPr txBox="1">
            <a:spLocks/>
          </p:cNvSpPr>
          <p:nvPr/>
        </p:nvSpPr>
        <p:spPr>
          <a:xfrm>
            <a:off x="1097280" y="1845733"/>
            <a:ext cx="5673544" cy="4725663"/>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Font typeface="Wingdings" panose="05000000000000000000" pitchFamily="2" charset="2"/>
              <a:buChar char="l"/>
            </a:pPr>
            <a:r>
              <a:rPr lang="en-US" altLang="ja-JP" sz="2800" dirty="0"/>
              <a:t>EC</a:t>
            </a:r>
            <a:r>
              <a:rPr lang="ja-JP" altLang="en-US" sz="2800" dirty="0"/>
              <a:t>画面</a:t>
            </a:r>
            <a:endParaRPr lang="en-US" altLang="ja-JP" sz="2800" dirty="0"/>
          </a:p>
          <a:p>
            <a:pPr lvl="2">
              <a:buFont typeface="Wingdings" panose="05000000000000000000" pitchFamily="2" charset="2"/>
              <a:buChar char="l"/>
            </a:pPr>
            <a:r>
              <a:rPr lang="ja-JP" altLang="en-US" sz="2400" dirty="0"/>
              <a:t>実証実験用</a:t>
            </a:r>
            <a:r>
              <a:rPr lang="en-US" altLang="ja-JP" sz="2400" dirty="0"/>
              <a:t>IROYA</a:t>
            </a:r>
            <a:r>
              <a:rPr lang="ja-JP" altLang="en-US" sz="2400" dirty="0"/>
              <a:t>通販サイト</a:t>
            </a:r>
            <a:endParaRPr lang="en-US" altLang="ja-JP" sz="2400" dirty="0"/>
          </a:p>
          <a:p>
            <a:pPr>
              <a:buFont typeface="Wingdings" panose="05000000000000000000" pitchFamily="2" charset="2"/>
              <a:buChar char="l"/>
            </a:pPr>
            <a:r>
              <a:rPr lang="en-US" altLang="ja-JP" sz="2800" dirty="0"/>
              <a:t>Engine</a:t>
            </a:r>
          </a:p>
          <a:p>
            <a:pPr lvl="2">
              <a:buFont typeface="Wingdings" panose="05000000000000000000" pitchFamily="2" charset="2"/>
              <a:buChar char="l"/>
            </a:pPr>
            <a:r>
              <a:rPr lang="ja-JP" altLang="en-US" sz="2200" dirty="0"/>
              <a:t>レコメンダ</a:t>
            </a:r>
            <a:r>
              <a:rPr lang="en-US" altLang="ja-JP" sz="2200" dirty="0"/>
              <a:t>―</a:t>
            </a:r>
            <a:r>
              <a:rPr lang="ja-JP" altLang="en-US" sz="2200" dirty="0"/>
              <a:t>システム</a:t>
            </a:r>
            <a:endParaRPr lang="en-US" altLang="ja-JP" sz="2200" dirty="0"/>
          </a:p>
          <a:p>
            <a:pPr>
              <a:buFont typeface="Wingdings" panose="05000000000000000000" pitchFamily="2" charset="2"/>
              <a:buChar char="l"/>
            </a:pPr>
            <a:r>
              <a:rPr lang="ja-JP" altLang="en-US" sz="2800" dirty="0"/>
              <a:t>管理画面</a:t>
            </a:r>
            <a:endParaRPr lang="en-US" altLang="ja-JP" sz="2800" dirty="0"/>
          </a:p>
          <a:p>
            <a:pPr lvl="2">
              <a:buFont typeface="Wingdings" panose="05000000000000000000" pitchFamily="2" charset="2"/>
              <a:buChar char="l"/>
            </a:pPr>
            <a:r>
              <a:rPr lang="en-US" altLang="ja-JP" sz="2200" dirty="0"/>
              <a:t>IROYA</a:t>
            </a:r>
            <a:r>
              <a:rPr lang="ja-JP" altLang="en-US" sz="2200" dirty="0"/>
              <a:t>が提供したデータ管理システム</a:t>
            </a:r>
            <a:endParaRPr lang="en-US" altLang="ja-JP" sz="2200" dirty="0"/>
          </a:p>
          <a:p>
            <a:pPr marL="0" indent="0">
              <a:buFont typeface="Calibri" panose="020F0502020204030204" pitchFamily="34" charset="0"/>
              <a:buNone/>
            </a:pPr>
            <a:endParaRPr lang="zh-CN" altLang="en-US" sz="2800" dirty="0"/>
          </a:p>
        </p:txBody>
      </p:sp>
    </p:spTree>
    <p:extLst>
      <p:ext uri="{BB962C8B-B14F-4D97-AF65-F5344CB8AC3E}">
        <p14:creationId xmlns:p14="http://schemas.microsoft.com/office/powerpoint/2010/main" val="11347291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80A9F6-9EB9-417D-A0F3-35945B905D07}"/>
              </a:ext>
            </a:extLst>
          </p:cNvPr>
          <p:cNvSpPr>
            <a:spLocks noGrp="1"/>
          </p:cNvSpPr>
          <p:nvPr>
            <p:ph type="title"/>
          </p:nvPr>
        </p:nvSpPr>
        <p:spPr/>
        <p:txBody>
          <a:bodyPr/>
          <a:lstStyle/>
          <a:p>
            <a:r>
              <a:rPr lang="ja-JP" altLang="en-US" dirty="0"/>
              <a:t>エンジン実装</a:t>
            </a:r>
            <a:endParaRPr lang="zh-CN" altLang="en-US" dirty="0"/>
          </a:p>
        </p:txBody>
      </p:sp>
      <p:sp>
        <p:nvSpPr>
          <p:cNvPr id="3" name="内容占位符 2">
            <a:extLst>
              <a:ext uri="{FF2B5EF4-FFF2-40B4-BE49-F238E27FC236}">
                <a16:creationId xmlns:a16="http://schemas.microsoft.com/office/drawing/2014/main" id="{863A2329-696B-46A2-9057-CD071792A059}"/>
              </a:ext>
            </a:extLst>
          </p:cNvPr>
          <p:cNvSpPr>
            <a:spLocks noGrp="1"/>
          </p:cNvSpPr>
          <p:nvPr>
            <p:ph idx="1"/>
          </p:nvPr>
        </p:nvSpPr>
        <p:spPr/>
        <p:txBody>
          <a:bodyPr>
            <a:normAutofit/>
          </a:bodyPr>
          <a:lstStyle/>
          <a:p>
            <a:pPr>
              <a:buFont typeface="Wingdings" panose="05000000000000000000" pitchFamily="2" charset="2"/>
              <a:buChar char="l"/>
            </a:pPr>
            <a:r>
              <a:rPr lang="ja-JP" altLang="en-US" sz="2800" dirty="0"/>
              <a:t>ユーザーベースフィルタリング</a:t>
            </a:r>
            <a:endParaRPr lang="en-US" altLang="ja-JP" sz="2800" dirty="0"/>
          </a:p>
          <a:p>
            <a:pPr>
              <a:buFont typeface="Wingdings" panose="05000000000000000000" pitchFamily="2" charset="2"/>
              <a:buChar char="l"/>
            </a:pPr>
            <a:endParaRPr lang="en-US" altLang="zh-CN" sz="2800" dirty="0"/>
          </a:p>
          <a:p>
            <a:pPr>
              <a:buFont typeface="Wingdings" panose="05000000000000000000" pitchFamily="2" charset="2"/>
              <a:buChar char="l"/>
            </a:pPr>
            <a:r>
              <a:rPr lang="ja-JP" altLang="en-US" sz="2800" dirty="0"/>
              <a:t>コンテンツベースフィルタリング</a:t>
            </a:r>
            <a:endParaRPr lang="en-US" altLang="ja-JP" sz="2800" dirty="0"/>
          </a:p>
          <a:p>
            <a:pPr>
              <a:buFont typeface="Wingdings" panose="05000000000000000000" pitchFamily="2" charset="2"/>
              <a:buChar char="l"/>
            </a:pPr>
            <a:endParaRPr lang="en-US" altLang="zh-CN" sz="2800" dirty="0"/>
          </a:p>
          <a:p>
            <a:pPr>
              <a:buFont typeface="Wingdings" panose="05000000000000000000" pitchFamily="2" charset="2"/>
              <a:buChar char="l"/>
            </a:pPr>
            <a:r>
              <a:rPr lang="ja-JP" altLang="en-US" sz="2800" dirty="0"/>
              <a:t>カラーベースフィルタリング</a:t>
            </a:r>
            <a:endParaRPr lang="zh-CN" altLang="en-US" sz="2800" dirty="0"/>
          </a:p>
        </p:txBody>
      </p:sp>
    </p:spTree>
    <p:extLst>
      <p:ext uri="{BB962C8B-B14F-4D97-AF65-F5344CB8AC3E}">
        <p14:creationId xmlns:p14="http://schemas.microsoft.com/office/powerpoint/2010/main" val="2666149250"/>
      </p:ext>
    </p:extLst>
  </p:cSld>
  <p:clrMapOvr>
    <a:masterClrMapping/>
  </p:clrMapOvr>
  <mc:AlternateContent xmlns:mc="http://schemas.openxmlformats.org/markup-compatibility/2006" xmlns:p14="http://schemas.microsoft.com/office/powerpoint/2010/main">
    <mc:Choice Requires="p14">
      <p:transition spd="slow" p14:dur="2000" advTm="4165"/>
    </mc:Choice>
    <mc:Fallback xmlns="">
      <p:transition spd="slow" advTm="4165"/>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537A04-F7AE-4554-AEAF-01A83F94A040}"/>
              </a:ext>
            </a:extLst>
          </p:cNvPr>
          <p:cNvSpPr>
            <a:spLocks noGrp="1"/>
          </p:cNvSpPr>
          <p:nvPr>
            <p:ph type="title"/>
          </p:nvPr>
        </p:nvSpPr>
        <p:spPr/>
        <p:txBody>
          <a:bodyPr/>
          <a:lstStyle/>
          <a:p>
            <a:r>
              <a:rPr lang="ja-JP" altLang="en-US" dirty="0"/>
              <a:t>ユーザーベースフィルタリング実装</a:t>
            </a:r>
            <a:endParaRPr lang="zh-CN" altLang="en-US" dirty="0"/>
          </a:p>
        </p:txBody>
      </p:sp>
      <p:pic>
        <p:nvPicPr>
          <p:cNvPr id="6" name="图片 5">
            <a:extLst>
              <a:ext uri="{FF2B5EF4-FFF2-40B4-BE49-F238E27FC236}">
                <a16:creationId xmlns:a16="http://schemas.microsoft.com/office/drawing/2014/main" id="{E37BD9B3-535E-4D5C-ACCA-D33864041801}"/>
              </a:ext>
            </a:extLst>
          </p:cNvPr>
          <p:cNvPicPr>
            <a:picLocks noChangeAspect="1"/>
          </p:cNvPicPr>
          <p:nvPr/>
        </p:nvPicPr>
        <p:blipFill>
          <a:blip r:embed="rId3"/>
          <a:stretch>
            <a:fillRect/>
          </a:stretch>
        </p:blipFill>
        <p:spPr>
          <a:xfrm>
            <a:off x="7811029" y="4617557"/>
            <a:ext cx="2555812" cy="1006167"/>
          </a:xfrm>
          <a:prstGeom prst="rect">
            <a:avLst/>
          </a:prstGeom>
        </p:spPr>
      </p:pic>
      <p:pic>
        <p:nvPicPr>
          <p:cNvPr id="10" name="内容占位符 9">
            <a:extLst>
              <a:ext uri="{FF2B5EF4-FFF2-40B4-BE49-F238E27FC236}">
                <a16:creationId xmlns:a16="http://schemas.microsoft.com/office/drawing/2014/main" id="{DC6565D7-A90E-486F-9922-D21845DEE674}"/>
              </a:ext>
            </a:extLst>
          </p:cNvPr>
          <p:cNvPicPr>
            <a:picLocks noGrp="1" noChangeAspect="1"/>
          </p:cNvPicPr>
          <p:nvPr>
            <p:ph idx="1"/>
          </p:nvPr>
        </p:nvPicPr>
        <p:blipFill>
          <a:blip r:embed="rId4"/>
          <a:stretch>
            <a:fillRect/>
          </a:stretch>
        </p:blipFill>
        <p:spPr>
          <a:xfrm>
            <a:off x="7811029" y="1870352"/>
            <a:ext cx="2374053" cy="2270833"/>
          </a:xfrm>
          <a:prstGeom prst="rect">
            <a:avLst/>
          </a:prstGeom>
        </p:spPr>
      </p:pic>
      <p:sp>
        <p:nvSpPr>
          <p:cNvPr id="5" name="内容占位符 2">
            <a:extLst>
              <a:ext uri="{FF2B5EF4-FFF2-40B4-BE49-F238E27FC236}">
                <a16:creationId xmlns:a16="http://schemas.microsoft.com/office/drawing/2014/main" id="{54353E46-483C-4463-830E-FF3ECE24E5ED}"/>
              </a:ext>
            </a:extLst>
          </p:cNvPr>
          <p:cNvSpPr txBox="1">
            <a:spLocks/>
          </p:cNvSpPr>
          <p:nvPr/>
        </p:nvSpPr>
        <p:spPr>
          <a:xfrm>
            <a:off x="1097280" y="1845734"/>
            <a:ext cx="4998720" cy="3684628"/>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Font typeface="Wingdings" panose="05000000000000000000" pitchFamily="2" charset="2"/>
              <a:buChar char="l"/>
            </a:pPr>
            <a:r>
              <a:rPr lang="ja-JP" altLang="en-US" sz="2800" dirty="0"/>
              <a:t>ユーザーデータを取得</a:t>
            </a:r>
            <a:endParaRPr lang="en-US" altLang="ja-JP" sz="2800" dirty="0"/>
          </a:p>
          <a:p>
            <a:pPr>
              <a:buFont typeface="Wingdings" panose="05000000000000000000" pitchFamily="2" charset="2"/>
              <a:buChar char="l"/>
            </a:pPr>
            <a:endParaRPr lang="en-US" altLang="zh-CN" sz="2800" dirty="0"/>
          </a:p>
          <a:p>
            <a:pPr>
              <a:buFont typeface="Wingdings" panose="05000000000000000000" pitchFamily="2" charset="2"/>
              <a:buChar char="l"/>
            </a:pPr>
            <a:r>
              <a:rPr lang="en-US" altLang="ja-JP" sz="2800" dirty="0"/>
              <a:t>Crab</a:t>
            </a:r>
            <a:r>
              <a:rPr lang="ja-JP" altLang="en-US" sz="2800" dirty="0"/>
              <a:t>をインストール</a:t>
            </a:r>
            <a:endParaRPr lang="en-US" altLang="ja-JP" sz="2800" dirty="0"/>
          </a:p>
          <a:p>
            <a:pPr lvl="2">
              <a:buFont typeface="Wingdings" panose="05000000000000000000" pitchFamily="2" charset="2"/>
              <a:buChar char="l"/>
            </a:pPr>
            <a:r>
              <a:rPr lang="ja-JP" altLang="en-US" sz="2200" dirty="0"/>
              <a:t>レコメンドオープンソース</a:t>
            </a:r>
            <a:endParaRPr lang="en-US" altLang="ja-JP" sz="2200" dirty="0"/>
          </a:p>
          <a:p>
            <a:pPr lvl="2">
              <a:buFont typeface="Wingdings" panose="05000000000000000000" pitchFamily="2" charset="2"/>
              <a:buChar char="l"/>
            </a:pPr>
            <a:r>
              <a:rPr lang="ja-JP" altLang="en-US" sz="2200" dirty="0"/>
              <a:t>類似度評価のアルゴリズムを提供</a:t>
            </a:r>
            <a:endParaRPr lang="en-US" altLang="ja-JP" sz="2200" dirty="0"/>
          </a:p>
          <a:p>
            <a:pPr lvl="2">
              <a:buFont typeface="Wingdings" panose="05000000000000000000" pitchFamily="2" charset="2"/>
              <a:buChar char="l"/>
            </a:pPr>
            <a:r>
              <a:rPr lang="en-US" altLang="ja-JP" sz="2200" dirty="0"/>
              <a:t>Cosine</a:t>
            </a:r>
            <a:r>
              <a:rPr lang="ja-JP" altLang="en-US" sz="2200" dirty="0"/>
              <a:t>相関係数を採用</a:t>
            </a:r>
            <a:endParaRPr lang="en-US" altLang="ja-JP" sz="2200" dirty="0"/>
          </a:p>
          <a:p>
            <a:pPr lvl="2">
              <a:buFont typeface="Wingdings" panose="05000000000000000000" pitchFamily="2" charset="2"/>
              <a:buChar char="l"/>
            </a:pPr>
            <a:endParaRPr lang="en-US" altLang="zh-CN" sz="2200" dirty="0"/>
          </a:p>
          <a:p>
            <a:pPr>
              <a:buFont typeface="Wingdings" panose="05000000000000000000" pitchFamily="2" charset="2"/>
              <a:buChar char="l"/>
            </a:pPr>
            <a:r>
              <a:rPr lang="ja-JP" altLang="en-US" sz="2800" dirty="0"/>
              <a:t>レコメンド</a:t>
            </a:r>
            <a:endParaRPr lang="zh-CN" altLang="en-US" sz="2800" dirty="0"/>
          </a:p>
        </p:txBody>
      </p:sp>
      <p:sp>
        <p:nvSpPr>
          <p:cNvPr id="9" name="文本框 8">
            <a:extLst>
              <a:ext uri="{FF2B5EF4-FFF2-40B4-BE49-F238E27FC236}">
                <a16:creationId xmlns:a16="http://schemas.microsoft.com/office/drawing/2014/main" id="{247E50F1-B314-4CC3-BBCE-B07E71BA4D4A}"/>
              </a:ext>
            </a:extLst>
          </p:cNvPr>
          <p:cNvSpPr txBox="1"/>
          <p:nvPr/>
        </p:nvSpPr>
        <p:spPr>
          <a:xfrm>
            <a:off x="10366841" y="2636436"/>
            <a:ext cx="1699504" cy="369332"/>
          </a:xfrm>
          <a:prstGeom prst="rect">
            <a:avLst/>
          </a:prstGeom>
          <a:noFill/>
        </p:spPr>
        <p:txBody>
          <a:bodyPr wrap="none" rtlCol="0">
            <a:spAutoFit/>
          </a:bodyPr>
          <a:lstStyle/>
          <a:p>
            <a:r>
              <a:rPr lang="ja-JP" altLang="en-US" b="1" dirty="0"/>
              <a:t>ユーザーデータ</a:t>
            </a:r>
            <a:endParaRPr lang="zh-CN" altLang="en-US" b="1" dirty="0"/>
          </a:p>
        </p:txBody>
      </p:sp>
      <p:sp>
        <p:nvSpPr>
          <p:cNvPr id="12" name="文本框 11">
            <a:extLst>
              <a:ext uri="{FF2B5EF4-FFF2-40B4-BE49-F238E27FC236}">
                <a16:creationId xmlns:a16="http://schemas.microsoft.com/office/drawing/2014/main" id="{380270D6-AD79-44DE-A861-B74380C18133}"/>
              </a:ext>
            </a:extLst>
          </p:cNvPr>
          <p:cNvSpPr txBox="1"/>
          <p:nvPr/>
        </p:nvSpPr>
        <p:spPr>
          <a:xfrm>
            <a:off x="10366841" y="4935974"/>
            <a:ext cx="615938" cy="369332"/>
          </a:xfrm>
          <a:prstGeom prst="rect">
            <a:avLst/>
          </a:prstGeom>
          <a:noFill/>
        </p:spPr>
        <p:txBody>
          <a:bodyPr wrap="none" rtlCol="0">
            <a:spAutoFit/>
          </a:bodyPr>
          <a:lstStyle/>
          <a:p>
            <a:r>
              <a:rPr lang="en-US" altLang="ja-JP" b="1" dirty="0"/>
              <a:t>Crab</a:t>
            </a:r>
            <a:endParaRPr lang="zh-CN" altLang="en-US" b="1" dirty="0"/>
          </a:p>
        </p:txBody>
      </p:sp>
    </p:spTree>
    <p:extLst>
      <p:ext uri="{BB962C8B-B14F-4D97-AF65-F5344CB8AC3E}">
        <p14:creationId xmlns:p14="http://schemas.microsoft.com/office/powerpoint/2010/main" val="2780543950"/>
      </p:ext>
    </p:extLst>
  </p:cSld>
  <p:clrMapOvr>
    <a:masterClrMapping/>
  </p:clrMapOvr>
  <mc:AlternateContent xmlns:mc="http://schemas.openxmlformats.org/markup-compatibility/2006" xmlns:p14="http://schemas.microsoft.com/office/powerpoint/2010/main">
    <mc:Choice Requires="p14">
      <p:transition spd="slow" p14:dur="2000" advTm="44104"/>
    </mc:Choice>
    <mc:Fallback xmlns="">
      <p:transition spd="slow" advTm="44104"/>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61A1C8-2EE3-40FC-AA45-4CCE63CCF7EB}"/>
              </a:ext>
            </a:extLst>
          </p:cNvPr>
          <p:cNvSpPr>
            <a:spLocks noGrp="1"/>
          </p:cNvSpPr>
          <p:nvPr>
            <p:ph type="title"/>
          </p:nvPr>
        </p:nvSpPr>
        <p:spPr/>
        <p:txBody>
          <a:bodyPr/>
          <a:lstStyle/>
          <a:p>
            <a:r>
              <a:rPr lang="ja-JP" altLang="en-US" dirty="0"/>
              <a:t>プロジェクト概要</a:t>
            </a:r>
            <a:endParaRPr lang="zh-CN" altLang="en-US" dirty="0"/>
          </a:p>
        </p:txBody>
      </p:sp>
      <p:sp>
        <p:nvSpPr>
          <p:cNvPr id="3" name="文本占位符 2">
            <a:extLst>
              <a:ext uri="{FF2B5EF4-FFF2-40B4-BE49-F238E27FC236}">
                <a16:creationId xmlns:a16="http://schemas.microsoft.com/office/drawing/2014/main" id="{20B84D2A-CAB4-473E-A70C-EC2C747CAB00}"/>
              </a:ext>
            </a:extLst>
          </p:cNvPr>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760262226"/>
      </p:ext>
    </p:extLst>
  </p:cSld>
  <p:clrMapOvr>
    <a:masterClrMapping/>
  </p:clrMapOvr>
  <mc:AlternateContent xmlns:mc="http://schemas.openxmlformats.org/markup-compatibility/2006" xmlns:p14="http://schemas.microsoft.com/office/powerpoint/2010/main">
    <mc:Choice Requires="p14">
      <p:transition spd="slow" p14:dur="2000" advTm="1468"/>
    </mc:Choice>
    <mc:Fallback xmlns="">
      <p:transition spd="slow" advTm="1468"/>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537A04-F7AE-4554-AEAF-01A83F94A040}"/>
              </a:ext>
            </a:extLst>
          </p:cNvPr>
          <p:cNvSpPr>
            <a:spLocks noGrp="1"/>
          </p:cNvSpPr>
          <p:nvPr>
            <p:ph type="title"/>
          </p:nvPr>
        </p:nvSpPr>
        <p:spPr>
          <a:xfrm>
            <a:off x="1097280" y="286603"/>
            <a:ext cx="10720472" cy="1450757"/>
          </a:xfrm>
        </p:spPr>
        <p:txBody>
          <a:bodyPr>
            <a:normAutofit/>
          </a:bodyPr>
          <a:lstStyle/>
          <a:p>
            <a:r>
              <a:rPr lang="ja-JP" altLang="en-US" dirty="0"/>
              <a:t>コンテンツベースフィルタリング実装（</a:t>
            </a:r>
            <a:r>
              <a:rPr lang="en-US" altLang="zh-CN" dirty="0"/>
              <a:t>1/2</a:t>
            </a:r>
            <a:r>
              <a:rPr lang="ja-JP" altLang="en-US" dirty="0"/>
              <a:t>）</a:t>
            </a:r>
            <a:endParaRPr lang="zh-CN" altLang="en-US" dirty="0"/>
          </a:p>
        </p:txBody>
      </p:sp>
      <p:sp>
        <p:nvSpPr>
          <p:cNvPr id="4" name="内容占位符 2">
            <a:extLst>
              <a:ext uri="{FF2B5EF4-FFF2-40B4-BE49-F238E27FC236}">
                <a16:creationId xmlns:a16="http://schemas.microsoft.com/office/drawing/2014/main" id="{B0CCA57A-54A1-40CF-8808-54FD775BBF12}"/>
              </a:ext>
            </a:extLst>
          </p:cNvPr>
          <p:cNvSpPr txBox="1">
            <a:spLocks noGrp="1"/>
          </p:cNvSpPr>
          <p:nvPr>
            <p:ph idx="1"/>
          </p:nvPr>
        </p:nvSpPr>
        <p:spPr>
          <a:xfrm>
            <a:off x="1097280" y="1845734"/>
            <a:ext cx="10058400" cy="4023360"/>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Font typeface="Wingdings" panose="05000000000000000000" pitchFamily="2" charset="2"/>
              <a:buChar char="l"/>
            </a:pPr>
            <a:r>
              <a:rPr lang="ja-JP" altLang="en-US" sz="2800" dirty="0"/>
              <a:t>商品のキーワード内容を準備</a:t>
            </a:r>
            <a:endParaRPr lang="en-US" altLang="ja-JP" sz="2800" dirty="0"/>
          </a:p>
          <a:p>
            <a:pPr lvl="2">
              <a:buFont typeface="Wingdings" panose="05000000000000000000" pitchFamily="2" charset="2"/>
              <a:buChar char="l"/>
            </a:pPr>
            <a:r>
              <a:rPr lang="ja-JP" altLang="en-US" sz="2400" dirty="0"/>
              <a:t>自動的に</a:t>
            </a:r>
            <a:r>
              <a:rPr lang="en-US" altLang="ja-JP" sz="2400" dirty="0"/>
              <a:t>IROYA</a:t>
            </a:r>
            <a:r>
              <a:rPr lang="ja-JP" altLang="en-US" sz="2400" dirty="0"/>
              <a:t>通販サイトを訪問して、キーワード内容をダウンロード</a:t>
            </a:r>
            <a:endParaRPr lang="en-US" altLang="ja-JP" sz="2400" dirty="0"/>
          </a:p>
          <a:p>
            <a:pPr lvl="2">
              <a:buFont typeface="Wingdings" panose="05000000000000000000" pitchFamily="2" charset="2"/>
              <a:buChar char="l"/>
            </a:pPr>
            <a:r>
              <a:rPr lang="ja-JP" altLang="en-US" sz="2400" dirty="0"/>
              <a:t>内容を英語に通訳（</a:t>
            </a:r>
            <a:r>
              <a:rPr lang="en-US" altLang="ja-JP" sz="2400" dirty="0" err="1"/>
              <a:t>GoogleTrans</a:t>
            </a:r>
            <a:r>
              <a:rPr lang="ja-JP" altLang="en-US" sz="2400" dirty="0"/>
              <a:t>　</a:t>
            </a:r>
            <a:r>
              <a:rPr lang="en-US" altLang="ja-JP" sz="2400" dirty="0"/>
              <a:t>API</a:t>
            </a:r>
            <a:r>
              <a:rPr lang="ja-JP" altLang="en-US" sz="2400" dirty="0"/>
              <a:t>利用）</a:t>
            </a:r>
            <a:endParaRPr lang="en-US" altLang="ja-JP" sz="2400" dirty="0"/>
          </a:p>
          <a:p>
            <a:pPr lvl="2">
              <a:buFont typeface="Wingdings" panose="05000000000000000000" pitchFamily="2" charset="2"/>
              <a:buChar char="l"/>
            </a:pPr>
            <a:endParaRPr lang="en-US" altLang="zh-CN" sz="2400" dirty="0"/>
          </a:p>
        </p:txBody>
      </p:sp>
      <p:pic>
        <p:nvPicPr>
          <p:cNvPr id="5" name="图片 4">
            <a:extLst>
              <a:ext uri="{FF2B5EF4-FFF2-40B4-BE49-F238E27FC236}">
                <a16:creationId xmlns:a16="http://schemas.microsoft.com/office/drawing/2014/main" id="{CCCD7394-EA35-4662-8887-FC7CAA971F2E}"/>
              </a:ext>
            </a:extLst>
          </p:cNvPr>
          <p:cNvPicPr>
            <a:picLocks noChangeAspect="1"/>
          </p:cNvPicPr>
          <p:nvPr/>
        </p:nvPicPr>
        <p:blipFill>
          <a:blip r:embed="rId3"/>
          <a:stretch>
            <a:fillRect/>
          </a:stretch>
        </p:blipFill>
        <p:spPr>
          <a:xfrm>
            <a:off x="7748624" y="3510972"/>
            <a:ext cx="3934647" cy="2466495"/>
          </a:xfrm>
          <a:prstGeom prst="rect">
            <a:avLst/>
          </a:prstGeom>
        </p:spPr>
      </p:pic>
      <p:pic>
        <p:nvPicPr>
          <p:cNvPr id="6" name="图片 5">
            <a:extLst>
              <a:ext uri="{FF2B5EF4-FFF2-40B4-BE49-F238E27FC236}">
                <a16:creationId xmlns:a16="http://schemas.microsoft.com/office/drawing/2014/main" id="{8E7D5B17-1DDC-4CDA-8F75-0263D452000D}"/>
              </a:ext>
            </a:extLst>
          </p:cNvPr>
          <p:cNvPicPr>
            <a:picLocks noChangeAspect="1"/>
          </p:cNvPicPr>
          <p:nvPr/>
        </p:nvPicPr>
        <p:blipFill>
          <a:blip r:embed="rId4"/>
          <a:stretch>
            <a:fillRect/>
          </a:stretch>
        </p:blipFill>
        <p:spPr>
          <a:xfrm>
            <a:off x="4946500" y="3857414"/>
            <a:ext cx="1685925" cy="985838"/>
          </a:xfrm>
          <a:prstGeom prst="rect">
            <a:avLst/>
          </a:prstGeom>
        </p:spPr>
      </p:pic>
      <p:sp>
        <p:nvSpPr>
          <p:cNvPr id="7" name="箭头: 右 6">
            <a:extLst>
              <a:ext uri="{FF2B5EF4-FFF2-40B4-BE49-F238E27FC236}">
                <a16:creationId xmlns:a16="http://schemas.microsoft.com/office/drawing/2014/main" id="{6F815059-2E37-48E2-8C11-F54503146EC2}"/>
              </a:ext>
            </a:extLst>
          </p:cNvPr>
          <p:cNvSpPr/>
          <p:nvPr/>
        </p:nvSpPr>
        <p:spPr>
          <a:xfrm>
            <a:off x="3934467" y="4764390"/>
            <a:ext cx="3445322" cy="3369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 name="图片 13">
            <a:extLst>
              <a:ext uri="{FF2B5EF4-FFF2-40B4-BE49-F238E27FC236}">
                <a16:creationId xmlns:a16="http://schemas.microsoft.com/office/drawing/2014/main" id="{7A9A0A7B-7A06-44E4-A708-EA43C8DF12B1}"/>
              </a:ext>
            </a:extLst>
          </p:cNvPr>
          <p:cNvPicPr>
            <a:picLocks noChangeAspect="1"/>
          </p:cNvPicPr>
          <p:nvPr/>
        </p:nvPicPr>
        <p:blipFill>
          <a:blip r:embed="rId5"/>
          <a:stretch>
            <a:fillRect/>
          </a:stretch>
        </p:blipFill>
        <p:spPr>
          <a:xfrm>
            <a:off x="589280" y="3100648"/>
            <a:ext cx="3058160" cy="3560147"/>
          </a:xfrm>
          <a:prstGeom prst="rect">
            <a:avLst/>
          </a:prstGeom>
        </p:spPr>
      </p:pic>
    </p:spTree>
    <p:extLst>
      <p:ext uri="{BB962C8B-B14F-4D97-AF65-F5344CB8AC3E}">
        <p14:creationId xmlns:p14="http://schemas.microsoft.com/office/powerpoint/2010/main" val="4067247939"/>
      </p:ext>
    </p:extLst>
  </p:cSld>
  <p:clrMapOvr>
    <a:masterClrMapping/>
  </p:clrMapOvr>
  <mc:AlternateContent xmlns:mc="http://schemas.openxmlformats.org/markup-compatibility/2006" xmlns:p14="http://schemas.microsoft.com/office/powerpoint/2010/main">
    <mc:Choice Requires="p14">
      <p:transition spd="slow" p14:dur="2000" advTm="33237"/>
    </mc:Choice>
    <mc:Fallback xmlns="">
      <p:transition spd="slow" advTm="33237"/>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537A04-F7AE-4554-AEAF-01A83F94A040}"/>
              </a:ext>
            </a:extLst>
          </p:cNvPr>
          <p:cNvSpPr>
            <a:spLocks noGrp="1"/>
          </p:cNvSpPr>
          <p:nvPr>
            <p:ph type="title"/>
          </p:nvPr>
        </p:nvSpPr>
        <p:spPr>
          <a:xfrm>
            <a:off x="1097280" y="286603"/>
            <a:ext cx="10639800" cy="1450757"/>
          </a:xfrm>
        </p:spPr>
        <p:txBody>
          <a:bodyPr/>
          <a:lstStyle/>
          <a:p>
            <a:r>
              <a:rPr lang="ja-JP" altLang="en-US" dirty="0"/>
              <a:t>コンテンツベースフィルタリング実装（</a:t>
            </a:r>
            <a:r>
              <a:rPr lang="en-US" altLang="zh-CN" dirty="0"/>
              <a:t>2/2</a:t>
            </a:r>
            <a:r>
              <a:rPr lang="ja-JP" altLang="en-US" dirty="0"/>
              <a:t>）</a:t>
            </a:r>
            <a:endParaRPr lang="zh-CN" altLang="en-US" dirty="0"/>
          </a:p>
        </p:txBody>
      </p:sp>
      <p:sp>
        <p:nvSpPr>
          <p:cNvPr id="4" name="内容占位符 2">
            <a:extLst>
              <a:ext uri="{FF2B5EF4-FFF2-40B4-BE49-F238E27FC236}">
                <a16:creationId xmlns:a16="http://schemas.microsoft.com/office/drawing/2014/main" id="{B0CCA57A-54A1-40CF-8808-54FD775BBF12}"/>
              </a:ext>
            </a:extLst>
          </p:cNvPr>
          <p:cNvSpPr txBox="1">
            <a:spLocks noGrp="1"/>
          </p:cNvSpPr>
          <p:nvPr>
            <p:ph idx="1"/>
          </p:nvPr>
        </p:nvSpPr>
        <p:spPr>
          <a:xfrm>
            <a:off x="1097280" y="1845734"/>
            <a:ext cx="8486335" cy="2462365"/>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Font typeface="Wingdings" panose="05000000000000000000" pitchFamily="2" charset="2"/>
              <a:buChar char="l"/>
            </a:pPr>
            <a:r>
              <a:rPr lang="ja-JP" altLang="en-US" sz="2800" dirty="0"/>
              <a:t>オープンソースを導入</a:t>
            </a:r>
            <a:endParaRPr lang="en-US" altLang="ja-JP" sz="2800" dirty="0"/>
          </a:p>
          <a:p>
            <a:pPr lvl="2">
              <a:buFont typeface="Wingdings" panose="05000000000000000000" pitchFamily="2" charset="2"/>
              <a:buChar char="l"/>
            </a:pPr>
            <a:r>
              <a:rPr lang="ja-JP" altLang="en-US" sz="2400" dirty="0"/>
              <a:t>商品のキーワード内容をトレニンーグ</a:t>
            </a:r>
            <a:endParaRPr lang="en-US" altLang="ja-JP" sz="2400" dirty="0"/>
          </a:p>
          <a:p>
            <a:pPr lvl="2">
              <a:buFont typeface="Wingdings" panose="05000000000000000000" pitchFamily="2" charset="2"/>
              <a:buChar char="l"/>
            </a:pPr>
            <a:r>
              <a:rPr lang="en-US" altLang="ja-JP" sz="2400" dirty="0"/>
              <a:t>TF-IDF</a:t>
            </a:r>
            <a:r>
              <a:rPr lang="ja-JP" altLang="en-US" sz="2400" dirty="0"/>
              <a:t>で、閲覧商品と類似度高い商品を求める</a:t>
            </a:r>
            <a:endParaRPr lang="en-US" altLang="zh-CN" sz="2400" dirty="0"/>
          </a:p>
          <a:p>
            <a:pPr>
              <a:buFont typeface="Wingdings" panose="05000000000000000000" pitchFamily="2" charset="2"/>
              <a:buChar char="l"/>
            </a:pPr>
            <a:endParaRPr lang="en-US" altLang="ja-JP" sz="2800" dirty="0"/>
          </a:p>
          <a:p>
            <a:pPr>
              <a:buFont typeface="Wingdings" panose="05000000000000000000" pitchFamily="2" charset="2"/>
              <a:buChar char="l"/>
            </a:pPr>
            <a:r>
              <a:rPr lang="ja-JP" altLang="en-US" sz="2800" dirty="0"/>
              <a:t>レコメンド</a:t>
            </a:r>
            <a:endParaRPr lang="zh-CN" altLang="en-US" sz="2800" dirty="0"/>
          </a:p>
        </p:txBody>
      </p:sp>
      <p:pic>
        <p:nvPicPr>
          <p:cNvPr id="6147" name="图片 43">
            <a:extLst>
              <a:ext uri="{FF2B5EF4-FFF2-40B4-BE49-F238E27FC236}">
                <a16:creationId xmlns:a16="http://schemas.microsoft.com/office/drawing/2014/main" id="{BB4B98DB-9C01-4054-9550-A57ABF774A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58455" y="3515103"/>
            <a:ext cx="7467455" cy="2462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93232092"/>
      </p:ext>
    </p:extLst>
  </p:cSld>
  <p:clrMapOvr>
    <a:masterClrMapping/>
  </p:clrMapOvr>
  <mc:AlternateContent xmlns:mc="http://schemas.openxmlformats.org/markup-compatibility/2006" xmlns:p14="http://schemas.microsoft.com/office/powerpoint/2010/main">
    <mc:Choice Requires="p14">
      <p:transition spd="slow" p14:dur="2000" advTm="16059"/>
    </mc:Choice>
    <mc:Fallback xmlns="">
      <p:transition spd="slow" advTm="16059"/>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537A04-F7AE-4554-AEAF-01A83F94A040}"/>
              </a:ext>
            </a:extLst>
          </p:cNvPr>
          <p:cNvSpPr>
            <a:spLocks noGrp="1"/>
          </p:cNvSpPr>
          <p:nvPr>
            <p:ph type="title"/>
          </p:nvPr>
        </p:nvSpPr>
        <p:spPr/>
        <p:txBody>
          <a:bodyPr/>
          <a:lstStyle/>
          <a:p>
            <a:r>
              <a:rPr lang="ja-JP" altLang="en-US" dirty="0"/>
              <a:t>カラーベースフィルタリング実装</a:t>
            </a:r>
            <a:endParaRPr lang="zh-CN" altLang="en-US" dirty="0"/>
          </a:p>
        </p:txBody>
      </p:sp>
      <p:sp>
        <p:nvSpPr>
          <p:cNvPr id="3" name="内容占位符 2">
            <a:extLst>
              <a:ext uri="{FF2B5EF4-FFF2-40B4-BE49-F238E27FC236}">
                <a16:creationId xmlns:a16="http://schemas.microsoft.com/office/drawing/2014/main" id="{2172A70F-422E-4FA0-A7D4-A66EE2012CEF}"/>
              </a:ext>
            </a:extLst>
          </p:cNvPr>
          <p:cNvSpPr>
            <a:spLocks noGrp="1"/>
          </p:cNvSpPr>
          <p:nvPr>
            <p:ph idx="1"/>
          </p:nvPr>
        </p:nvSpPr>
        <p:spPr>
          <a:xfrm>
            <a:off x="1097280" y="1737360"/>
            <a:ext cx="10058400" cy="4023360"/>
          </a:xfrm>
        </p:spPr>
        <p:txBody>
          <a:bodyPr>
            <a:normAutofit/>
          </a:bodyPr>
          <a:lstStyle/>
          <a:p>
            <a:pPr>
              <a:buFont typeface="Wingdings" panose="05000000000000000000" pitchFamily="2" charset="2"/>
              <a:buChar char="l"/>
            </a:pPr>
            <a:r>
              <a:rPr lang="ja-JP" altLang="en-US" sz="2800" dirty="0"/>
              <a:t>画像分析用のツールをインストール</a:t>
            </a:r>
            <a:endParaRPr lang="en-US" altLang="ja-JP" sz="2600" dirty="0"/>
          </a:p>
          <a:p>
            <a:pPr lvl="2">
              <a:buFont typeface="Wingdings" panose="05000000000000000000" pitchFamily="2" charset="2"/>
              <a:buChar char="l"/>
            </a:pPr>
            <a:r>
              <a:rPr lang="en-US" altLang="ja-JP" sz="2000" dirty="0"/>
              <a:t>OpenCV</a:t>
            </a:r>
            <a:r>
              <a:rPr lang="ja-JP" altLang="en-US" sz="2000" dirty="0"/>
              <a:t>、</a:t>
            </a:r>
            <a:r>
              <a:rPr lang="en-US" altLang="ja-JP" sz="2000" dirty="0" err="1"/>
              <a:t>Numpy</a:t>
            </a:r>
            <a:r>
              <a:rPr lang="ja-JP" altLang="en-US" sz="2000" dirty="0"/>
              <a:t>、</a:t>
            </a:r>
            <a:r>
              <a:rPr lang="en-US" altLang="ja-JP" sz="2000" dirty="0" err="1"/>
              <a:t>Matplotlib</a:t>
            </a:r>
            <a:endParaRPr lang="en-US" altLang="ja-JP" sz="2000" dirty="0"/>
          </a:p>
          <a:p>
            <a:pPr lvl="2">
              <a:buFont typeface="Wingdings" panose="05000000000000000000" pitchFamily="2" charset="2"/>
              <a:buChar char="l"/>
            </a:pPr>
            <a:r>
              <a:rPr lang="en-US" altLang="ja-JP" sz="2000" dirty="0"/>
              <a:t>CIEDE2000</a:t>
            </a:r>
            <a:r>
              <a:rPr lang="ja-JP" altLang="en-US" sz="2000" dirty="0"/>
              <a:t>、</a:t>
            </a:r>
            <a:r>
              <a:rPr lang="en-US" altLang="ja-JP" sz="2000" dirty="0"/>
              <a:t>EMD</a:t>
            </a:r>
            <a:r>
              <a:rPr lang="ja-JP" altLang="en-US" sz="2000" dirty="0"/>
              <a:t>距離計算</a:t>
            </a:r>
            <a:endParaRPr lang="en-US" altLang="ja-JP" sz="2000" dirty="0"/>
          </a:p>
        </p:txBody>
      </p:sp>
      <p:pic>
        <p:nvPicPr>
          <p:cNvPr id="4" name="图片 3">
            <a:extLst>
              <a:ext uri="{FF2B5EF4-FFF2-40B4-BE49-F238E27FC236}">
                <a16:creationId xmlns:a16="http://schemas.microsoft.com/office/drawing/2014/main" id="{E6CB14EF-086A-44D4-A52E-D093FF366130}"/>
              </a:ext>
            </a:extLst>
          </p:cNvPr>
          <p:cNvPicPr>
            <a:picLocks noChangeAspect="1"/>
          </p:cNvPicPr>
          <p:nvPr/>
        </p:nvPicPr>
        <p:blipFill>
          <a:blip r:embed="rId3"/>
          <a:stretch>
            <a:fillRect/>
          </a:stretch>
        </p:blipFill>
        <p:spPr>
          <a:xfrm>
            <a:off x="1097280" y="3247522"/>
            <a:ext cx="1654078" cy="1333934"/>
          </a:xfrm>
          <a:prstGeom prst="rect">
            <a:avLst/>
          </a:prstGeom>
        </p:spPr>
      </p:pic>
      <p:pic>
        <p:nvPicPr>
          <p:cNvPr id="5" name="图片 4">
            <a:extLst>
              <a:ext uri="{FF2B5EF4-FFF2-40B4-BE49-F238E27FC236}">
                <a16:creationId xmlns:a16="http://schemas.microsoft.com/office/drawing/2014/main" id="{1B786223-F2F0-4BBD-8DF3-3242ED22DDA7}"/>
              </a:ext>
            </a:extLst>
          </p:cNvPr>
          <p:cNvPicPr>
            <a:picLocks noChangeAspect="1"/>
          </p:cNvPicPr>
          <p:nvPr/>
        </p:nvPicPr>
        <p:blipFill>
          <a:blip r:embed="rId4"/>
          <a:stretch>
            <a:fillRect/>
          </a:stretch>
        </p:blipFill>
        <p:spPr>
          <a:xfrm>
            <a:off x="3122740" y="3247522"/>
            <a:ext cx="3216688" cy="1333934"/>
          </a:xfrm>
          <a:prstGeom prst="rect">
            <a:avLst/>
          </a:prstGeom>
        </p:spPr>
      </p:pic>
      <p:pic>
        <p:nvPicPr>
          <p:cNvPr id="6" name="图片 5">
            <a:extLst>
              <a:ext uri="{FF2B5EF4-FFF2-40B4-BE49-F238E27FC236}">
                <a16:creationId xmlns:a16="http://schemas.microsoft.com/office/drawing/2014/main" id="{3348708B-41BB-4686-92C9-B960B6E0D607}"/>
              </a:ext>
            </a:extLst>
          </p:cNvPr>
          <p:cNvPicPr>
            <a:picLocks noChangeAspect="1"/>
          </p:cNvPicPr>
          <p:nvPr/>
        </p:nvPicPr>
        <p:blipFill>
          <a:blip r:embed="rId5"/>
          <a:stretch>
            <a:fillRect/>
          </a:stretch>
        </p:blipFill>
        <p:spPr>
          <a:xfrm>
            <a:off x="6656070" y="3371564"/>
            <a:ext cx="4438650" cy="1085850"/>
          </a:xfrm>
          <a:prstGeom prst="rect">
            <a:avLst/>
          </a:prstGeom>
        </p:spPr>
      </p:pic>
    </p:spTree>
    <p:extLst>
      <p:ext uri="{BB962C8B-B14F-4D97-AF65-F5344CB8AC3E}">
        <p14:creationId xmlns:p14="http://schemas.microsoft.com/office/powerpoint/2010/main" val="3975000894"/>
      </p:ext>
    </p:extLst>
  </p:cSld>
  <p:clrMapOvr>
    <a:masterClrMapping/>
  </p:clrMapOvr>
  <mc:AlternateContent xmlns:mc="http://schemas.openxmlformats.org/markup-compatibility/2006" xmlns:p14="http://schemas.microsoft.com/office/powerpoint/2010/main">
    <mc:Choice Requires="p14">
      <p:transition spd="slow" p14:dur="2000" advTm="17996"/>
    </mc:Choice>
    <mc:Fallback xmlns="">
      <p:transition spd="slow" advTm="17996"/>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537A04-F7AE-4554-AEAF-01A83F94A040}"/>
              </a:ext>
            </a:extLst>
          </p:cNvPr>
          <p:cNvSpPr>
            <a:spLocks noGrp="1"/>
          </p:cNvSpPr>
          <p:nvPr>
            <p:ph type="title"/>
          </p:nvPr>
        </p:nvSpPr>
        <p:spPr/>
        <p:txBody>
          <a:bodyPr/>
          <a:lstStyle/>
          <a:p>
            <a:r>
              <a:rPr lang="ja-JP" altLang="en-US" dirty="0"/>
              <a:t>カラーベースフィルタリング実装</a:t>
            </a:r>
            <a:endParaRPr lang="zh-CN" altLang="en-US" dirty="0"/>
          </a:p>
        </p:txBody>
      </p:sp>
      <p:sp>
        <p:nvSpPr>
          <p:cNvPr id="3" name="内容占位符 2">
            <a:extLst>
              <a:ext uri="{FF2B5EF4-FFF2-40B4-BE49-F238E27FC236}">
                <a16:creationId xmlns:a16="http://schemas.microsoft.com/office/drawing/2014/main" id="{2172A70F-422E-4FA0-A7D4-A66EE2012CEF}"/>
              </a:ext>
            </a:extLst>
          </p:cNvPr>
          <p:cNvSpPr>
            <a:spLocks noGrp="1"/>
          </p:cNvSpPr>
          <p:nvPr>
            <p:ph idx="1"/>
          </p:nvPr>
        </p:nvSpPr>
        <p:spPr>
          <a:xfrm>
            <a:off x="1097280" y="1737360"/>
            <a:ext cx="10058400" cy="4023360"/>
          </a:xfrm>
        </p:spPr>
        <p:txBody>
          <a:bodyPr>
            <a:normAutofit/>
          </a:bodyPr>
          <a:lstStyle/>
          <a:p>
            <a:pPr>
              <a:buFont typeface="Wingdings" panose="05000000000000000000" pitchFamily="2" charset="2"/>
              <a:buChar char="l"/>
            </a:pPr>
            <a:r>
              <a:rPr lang="ja-JP" altLang="en-US" sz="2800" dirty="0"/>
              <a:t>商品画像データをダウンロード</a:t>
            </a:r>
            <a:endParaRPr lang="en-US" altLang="ja-JP" sz="2800" dirty="0"/>
          </a:p>
          <a:p>
            <a:pPr lvl="2">
              <a:buFont typeface="Wingdings" panose="05000000000000000000" pitchFamily="2" charset="2"/>
              <a:buChar char="l"/>
            </a:pPr>
            <a:r>
              <a:rPr lang="ja-JP" altLang="en-US" sz="2000" dirty="0"/>
              <a:t>現在は「</a:t>
            </a:r>
            <a:r>
              <a:rPr lang="zh-CN" altLang="en-US" sz="2000" dirty="0"/>
              <a:t>長袖</a:t>
            </a:r>
            <a:r>
              <a:rPr lang="ja-JP" altLang="en-US" sz="2000" dirty="0"/>
              <a:t>シャツ」に対応する</a:t>
            </a:r>
            <a:endParaRPr lang="en-US" altLang="ja-JP" sz="2000" dirty="0"/>
          </a:p>
          <a:p>
            <a:pPr lvl="2">
              <a:buFont typeface="Wingdings" panose="05000000000000000000" pitchFamily="2" charset="2"/>
              <a:buChar char="l"/>
            </a:pPr>
            <a:r>
              <a:rPr lang="ja-JP" altLang="en-US" sz="2000" dirty="0"/>
              <a:t>管理画面の</a:t>
            </a:r>
            <a:r>
              <a:rPr lang="en-US" altLang="ja-JP" sz="2000" dirty="0"/>
              <a:t>EC2</a:t>
            </a:r>
            <a:r>
              <a:rPr lang="ja-JP" altLang="en-US" sz="2000" dirty="0"/>
              <a:t>から「</a:t>
            </a:r>
            <a:r>
              <a:rPr lang="zh-CN" altLang="en-US" sz="2000" dirty="0"/>
              <a:t>長袖</a:t>
            </a:r>
            <a:r>
              <a:rPr lang="ja-JP" altLang="en-US" sz="2000" dirty="0"/>
              <a:t>シャツ」の商品</a:t>
            </a:r>
            <a:r>
              <a:rPr lang="en-US" altLang="ja-JP" sz="2000" dirty="0"/>
              <a:t>ID</a:t>
            </a:r>
            <a:r>
              <a:rPr lang="ja-JP" altLang="en-US" sz="2000" dirty="0"/>
              <a:t>を取得（</a:t>
            </a:r>
            <a:r>
              <a:rPr lang="en-US" altLang="ja-JP" sz="2000" dirty="0"/>
              <a:t>330</a:t>
            </a:r>
            <a:r>
              <a:rPr lang="ja-JP" altLang="en-US" sz="2000" dirty="0"/>
              <a:t>件）</a:t>
            </a:r>
            <a:endParaRPr lang="en-US" altLang="ja-JP" sz="2000" dirty="0"/>
          </a:p>
          <a:p>
            <a:pPr lvl="2">
              <a:buFont typeface="Wingdings" panose="05000000000000000000" pitchFamily="2" charset="2"/>
              <a:buChar char="l"/>
            </a:pPr>
            <a:r>
              <a:rPr lang="ja-JP" altLang="zh-CN" sz="2000" dirty="0"/>
              <a:t>「</a:t>
            </a:r>
            <a:r>
              <a:rPr lang="en-US" altLang="zh-CN" sz="2000" dirty="0"/>
              <a:t>https://iroza.jp/products/</a:t>
            </a:r>
            <a:r>
              <a:rPr lang="ja-JP" altLang="zh-CN" sz="2000" dirty="0"/>
              <a:t>商品</a:t>
            </a:r>
            <a:r>
              <a:rPr lang="en-US" altLang="zh-CN" sz="2000" dirty="0"/>
              <a:t>ID</a:t>
            </a:r>
            <a:r>
              <a:rPr lang="ja-JP" altLang="zh-CN" sz="2000" dirty="0"/>
              <a:t>」形式</a:t>
            </a:r>
            <a:r>
              <a:rPr lang="ja-JP" altLang="en-US" sz="2000" dirty="0"/>
              <a:t>で自動的にダウンロード</a:t>
            </a:r>
            <a:endParaRPr lang="en-US" altLang="ja-JP" sz="2000" dirty="0"/>
          </a:p>
          <a:p>
            <a:pPr lvl="2">
              <a:buFont typeface="Wingdings" panose="05000000000000000000" pitchFamily="2" charset="2"/>
              <a:buChar char="l"/>
            </a:pPr>
            <a:r>
              <a:rPr lang="ja-JP" altLang="en-US" sz="2000" dirty="0"/>
              <a:t>画像を検索するため、ファイル名に商品</a:t>
            </a:r>
            <a:r>
              <a:rPr lang="en-US" altLang="ja-JP" sz="2000" dirty="0"/>
              <a:t>ID</a:t>
            </a:r>
            <a:r>
              <a:rPr lang="ja-JP" altLang="en-US" sz="2000" dirty="0"/>
              <a:t>を含む</a:t>
            </a:r>
            <a:endParaRPr lang="en-US" altLang="ja-JP" sz="2000" dirty="0"/>
          </a:p>
          <a:p>
            <a:pPr lvl="2">
              <a:buFont typeface="Wingdings" panose="05000000000000000000" pitchFamily="2" charset="2"/>
              <a:buChar char="l"/>
            </a:pPr>
            <a:endParaRPr lang="en-US" altLang="ja-JP" sz="2000" dirty="0"/>
          </a:p>
        </p:txBody>
      </p:sp>
      <p:pic>
        <p:nvPicPr>
          <p:cNvPr id="7170" name="Picture 2" descr="JQ2JTDDZ`IJX@1H`75A(S@6">
            <a:extLst>
              <a:ext uri="{FF2B5EF4-FFF2-40B4-BE49-F238E27FC236}">
                <a16:creationId xmlns:a16="http://schemas.microsoft.com/office/drawing/2014/main" id="{99C7AB29-333B-4BDB-9911-946837302C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24030" y="3188117"/>
            <a:ext cx="4098482" cy="35886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61734567"/>
      </p:ext>
    </p:extLst>
  </p:cSld>
  <p:clrMapOvr>
    <a:masterClrMapping/>
  </p:clrMapOvr>
  <mc:AlternateContent xmlns:mc="http://schemas.openxmlformats.org/markup-compatibility/2006" xmlns:p14="http://schemas.microsoft.com/office/powerpoint/2010/main">
    <mc:Choice Requires="p14">
      <p:transition spd="slow" p14:dur="2000" advTm="16569"/>
    </mc:Choice>
    <mc:Fallback xmlns="">
      <p:transition spd="slow" advTm="16569"/>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537A04-F7AE-4554-AEAF-01A83F94A040}"/>
              </a:ext>
            </a:extLst>
          </p:cNvPr>
          <p:cNvSpPr>
            <a:spLocks noGrp="1"/>
          </p:cNvSpPr>
          <p:nvPr>
            <p:ph type="title"/>
          </p:nvPr>
        </p:nvSpPr>
        <p:spPr/>
        <p:txBody>
          <a:bodyPr/>
          <a:lstStyle/>
          <a:p>
            <a:r>
              <a:rPr lang="ja-JP" altLang="en-US" dirty="0"/>
              <a:t>カラーベースフィルタリング実装</a:t>
            </a:r>
            <a:endParaRPr lang="zh-CN" altLang="en-US" dirty="0"/>
          </a:p>
        </p:txBody>
      </p:sp>
      <p:sp>
        <p:nvSpPr>
          <p:cNvPr id="3" name="内容占位符 2">
            <a:extLst>
              <a:ext uri="{FF2B5EF4-FFF2-40B4-BE49-F238E27FC236}">
                <a16:creationId xmlns:a16="http://schemas.microsoft.com/office/drawing/2014/main" id="{2172A70F-422E-4FA0-A7D4-A66EE2012CEF}"/>
              </a:ext>
            </a:extLst>
          </p:cNvPr>
          <p:cNvSpPr>
            <a:spLocks noGrp="1"/>
          </p:cNvSpPr>
          <p:nvPr>
            <p:ph idx="1"/>
          </p:nvPr>
        </p:nvSpPr>
        <p:spPr>
          <a:xfrm>
            <a:off x="1097279" y="1737360"/>
            <a:ext cx="5592887" cy="4023360"/>
          </a:xfrm>
        </p:spPr>
        <p:txBody>
          <a:bodyPr>
            <a:normAutofit/>
          </a:bodyPr>
          <a:lstStyle/>
          <a:p>
            <a:pPr>
              <a:buFont typeface="Wingdings" panose="05000000000000000000" pitchFamily="2" charset="2"/>
              <a:buChar char="l"/>
            </a:pPr>
            <a:r>
              <a:rPr lang="ja-JP" altLang="en-US" sz="2800" dirty="0"/>
              <a:t>商品画像の調性格を計算</a:t>
            </a:r>
            <a:endParaRPr lang="en-US" altLang="ja-JP" sz="2800" dirty="0"/>
          </a:p>
          <a:p>
            <a:pPr lvl="2">
              <a:buFont typeface="Wingdings" panose="05000000000000000000" pitchFamily="2" charset="2"/>
              <a:buChar char="l"/>
            </a:pPr>
            <a:r>
              <a:rPr lang="ja-JP" altLang="en-US" sz="2200" dirty="0"/>
              <a:t>商品画像の色が</a:t>
            </a:r>
            <a:r>
              <a:rPr lang="en-US" altLang="ja-JP" sz="2200" dirty="0"/>
              <a:t>Munsell</a:t>
            </a:r>
            <a:r>
              <a:rPr lang="ja-JP" altLang="en-US" sz="2200" dirty="0"/>
              <a:t>上の分布を求め</a:t>
            </a:r>
            <a:endParaRPr lang="en-US" altLang="ja-JP" sz="2200" dirty="0"/>
          </a:p>
          <a:p>
            <a:pPr lvl="2">
              <a:buFont typeface="Wingdings" panose="05000000000000000000" pitchFamily="2" charset="2"/>
              <a:buChar char="l"/>
            </a:pPr>
            <a:endParaRPr lang="en-US" altLang="ja-JP" sz="2200" dirty="0"/>
          </a:p>
        </p:txBody>
      </p:sp>
      <p:pic>
        <p:nvPicPr>
          <p:cNvPr id="4" name="图片 3">
            <a:extLst>
              <a:ext uri="{FF2B5EF4-FFF2-40B4-BE49-F238E27FC236}">
                <a16:creationId xmlns:a16="http://schemas.microsoft.com/office/drawing/2014/main" id="{C432EBD9-3EF7-4061-B437-61969881E08A}"/>
              </a:ext>
            </a:extLst>
          </p:cNvPr>
          <p:cNvPicPr>
            <a:picLocks noChangeAspect="1"/>
          </p:cNvPicPr>
          <p:nvPr/>
        </p:nvPicPr>
        <p:blipFill>
          <a:blip r:embed="rId3"/>
          <a:stretch>
            <a:fillRect/>
          </a:stretch>
        </p:blipFill>
        <p:spPr>
          <a:xfrm>
            <a:off x="274580" y="2808560"/>
            <a:ext cx="1580585" cy="2007770"/>
          </a:xfrm>
          <a:prstGeom prst="rect">
            <a:avLst/>
          </a:prstGeom>
        </p:spPr>
      </p:pic>
      <p:sp>
        <p:nvSpPr>
          <p:cNvPr id="5" name="箭头: 右 4">
            <a:extLst>
              <a:ext uri="{FF2B5EF4-FFF2-40B4-BE49-F238E27FC236}">
                <a16:creationId xmlns:a16="http://schemas.microsoft.com/office/drawing/2014/main" id="{BF8F4FD1-DAAE-42E0-8F04-87B3FDE06762}"/>
              </a:ext>
            </a:extLst>
          </p:cNvPr>
          <p:cNvSpPr/>
          <p:nvPr/>
        </p:nvSpPr>
        <p:spPr>
          <a:xfrm>
            <a:off x="2094565" y="3565647"/>
            <a:ext cx="550976" cy="61592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0" name="组合 19">
            <a:extLst>
              <a:ext uri="{FF2B5EF4-FFF2-40B4-BE49-F238E27FC236}">
                <a16:creationId xmlns:a16="http://schemas.microsoft.com/office/drawing/2014/main" id="{1AB317D1-18D2-4DF0-811B-088AB10ED5F3}"/>
              </a:ext>
            </a:extLst>
          </p:cNvPr>
          <p:cNvGrpSpPr/>
          <p:nvPr/>
        </p:nvGrpSpPr>
        <p:grpSpPr>
          <a:xfrm>
            <a:off x="2774992" y="2911000"/>
            <a:ext cx="1946669" cy="2100525"/>
            <a:chOff x="3308127" y="3091721"/>
            <a:chExt cx="1609725" cy="1539886"/>
          </a:xfrm>
        </p:grpSpPr>
        <p:sp>
          <p:nvSpPr>
            <p:cNvPr id="10" name="矩形 9">
              <a:extLst>
                <a:ext uri="{FF2B5EF4-FFF2-40B4-BE49-F238E27FC236}">
                  <a16:creationId xmlns:a16="http://schemas.microsoft.com/office/drawing/2014/main" id="{EA364F51-A03D-4C0D-92C5-676DD25B56D3}"/>
                </a:ext>
              </a:extLst>
            </p:cNvPr>
            <p:cNvSpPr/>
            <p:nvPr/>
          </p:nvSpPr>
          <p:spPr>
            <a:xfrm>
              <a:off x="3308127" y="3091721"/>
              <a:ext cx="1609725" cy="1539886"/>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tx1"/>
                </a:solidFill>
              </a:endParaRPr>
            </a:p>
          </p:txBody>
        </p:sp>
        <p:sp>
          <p:nvSpPr>
            <p:cNvPr id="13" name="文本框 12">
              <a:extLst>
                <a:ext uri="{FF2B5EF4-FFF2-40B4-BE49-F238E27FC236}">
                  <a16:creationId xmlns:a16="http://schemas.microsoft.com/office/drawing/2014/main" id="{436CB3EC-933E-4305-B88D-E080CC103191}"/>
                </a:ext>
              </a:extLst>
            </p:cNvPr>
            <p:cNvSpPr txBox="1"/>
            <p:nvPr/>
          </p:nvSpPr>
          <p:spPr>
            <a:xfrm>
              <a:off x="3827316" y="3244124"/>
              <a:ext cx="590033" cy="369332"/>
            </a:xfrm>
            <a:prstGeom prst="rect">
              <a:avLst/>
            </a:prstGeom>
            <a:noFill/>
          </p:spPr>
          <p:txBody>
            <a:bodyPr wrap="none" rtlCol="0">
              <a:spAutoFit/>
            </a:bodyPr>
            <a:lstStyle/>
            <a:p>
              <a:r>
                <a:rPr lang="en-US" altLang="zh-CN" b="1" dirty="0"/>
                <a:t>RGB</a:t>
              </a:r>
              <a:endParaRPr lang="zh-CN" altLang="en-US" b="1" dirty="0"/>
            </a:p>
          </p:txBody>
        </p:sp>
      </p:grpSp>
      <p:grpSp>
        <p:nvGrpSpPr>
          <p:cNvPr id="17" name="组合 16">
            <a:extLst>
              <a:ext uri="{FF2B5EF4-FFF2-40B4-BE49-F238E27FC236}">
                <a16:creationId xmlns:a16="http://schemas.microsoft.com/office/drawing/2014/main" id="{A8C0B10D-8EA8-47EA-84BA-4BF389E019D3}"/>
              </a:ext>
            </a:extLst>
          </p:cNvPr>
          <p:cNvGrpSpPr/>
          <p:nvPr/>
        </p:nvGrpSpPr>
        <p:grpSpPr>
          <a:xfrm>
            <a:off x="5426992" y="2910999"/>
            <a:ext cx="1946669" cy="2100525"/>
            <a:chOff x="4020060" y="4173955"/>
            <a:chExt cx="1609725" cy="1539886"/>
          </a:xfrm>
        </p:grpSpPr>
        <p:sp>
          <p:nvSpPr>
            <p:cNvPr id="8" name="矩形 7">
              <a:extLst>
                <a:ext uri="{FF2B5EF4-FFF2-40B4-BE49-F238E27FC236}">
                  <a16:creationId xmlns:a16="http://schemas.microsoft.com/office/drawing/2014/main" id="{1688ED34-5A73-4A3B-BD07-AB4CBB79754E}"/>
                </a:ext>
              </a:extLst>
            </p:cNvPr>
            <p:cNvSpPr/>
            <p:nvPr/>
          </p:nvSpPr>
          <p:spPr>
            <a:xfrm>
              <a:off x="4020060" y="4173955"/>
              <a:ext cx="1609725" cy="1539886"/>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tx1"/>
                </a:solidFill>
              </a:endParaRPr>
            </a:p>
          </p:txBody>
        </p:sp>
        <p:sp>
          <p:nvSpPr>
            <p:cNvPr id="15" name="文本框 14">
              <a:extLst>
                <a:ext uri="{FF2B5EF4-FFF2-40B4-BE49-F238E27FC236}">
                  <a16:creationId xmlns:a16="http://schemas.microsoft.com/office/drawing/2014/main" id="{A940FA01-46BE-4C82-B01D-A0C8A179345C}"/>
                </a:ext>
              </a:extLst>
            </p:cNvPr>
            <p:cNvSpPr txBox="1"/>
            <p:nvPr/>
          </p:nvSpPr>
          <p:spPr>
            <a:xfrm>
              <a:off x="4520807" y="4326359"/>
              <a:ext cx="519694" cy="369332"/>
            </a:xfrm>
            <a:prstGeom prst="rect">
              <a:avLst/>
            </a:prstGeom>
            <a:noFill/>
          </p:spPr>
          <p:txBody>
            <a:bodyPr wrap="none" rtlCol="0">
              <a:spAutoFit/>
            </a:bodyPr>
            <a:lstStyle/>
            <a:p>
              <a:r>
                <a:rPr lang="en-US" altLang="zh-CN" b="1" dirty="0"/>
                <a:t>Lab</a:t>
              </a:r>
              <a:endParaRPr lang="zh-CN" altLang="en-US" b="1" dirty="0"/>
            </a:p>
          </p:txBody>
        </p:sp>
        <p:pic>
          <p:nvPicPr>
            <p:cNvPr id="16" name="图片 15">
              <a:extLst>
                <a:ext uri="{FF2B5EF4-FFF2-40B4-BE49-F238E27FC236}">
                  <a16:creationId xmlns:a16="http://schemas.microsoft.com/office/drawing/2014/main" id="{0189217B-D3FE-466B-8697-85890BCBB1D4}"/>
                </a:ext>
              </a:extLst>
            </p:cNvPr>
            <p:cNvPicPr>
              <a:picLocks noChangeAspect="1"/>
            </p:cNvPicPr>
            <p:nvPr/>
          </p:nvPicPr>
          <p:blipFill>
            <a:blip r:embed="rId4"/>
            <a:stretch>
              <a:fillRect/>
            </a:stretch>
          </p:blipFill>
          <p:spPr>
            <a:xfrm>
              <a:off x="4087330" y="4868928"/>
              <a:ext cx="1448771" cy="636489"/>
            </a:xfrm>
            <a:prstGeom prst="rect">
              <a:avLst/>
            </a:prstGeom>
          </p:spPr>
        </p:pic>
      </p:grpSp>
      <p:pic>
        <p:nvPicPr>
          <p:cNvPr id="19" name="图片 1">
            <a:extLst>
              <a:ext uri="{FF2B5EF4-FFF2-40B4-BE49-F238E27FC236}">
                <a16:creationId xmlns:a16="http://schemas.microsoft.com/office/drawing/2014/main" id="{6773A1BA-C24E-4277-8E81-66674F526AA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67986" y="4816330"/>
            <a:ext cx="4424014" cy="1127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箭头: 右 21">
            <a:extLst>
              <a:ext uri="{FF2B5EF4-FFF2-40B4-BE49-F238E27FC236}">
                <a16:creationId xmlns:a16="http://schemas.microsoft.com/office/drawing/2014/main" id="{C54A6C70-F56D-412D-863C-83FE5A14E6B5}"/>
              </a:ext>
            </a:extLst>
          </p:cNvPr>
          <p:cNvSpPr/>
          <p:nvPr/>
        </p:nvSpPr>
        <p:spPr>
          <a:xfrm>
            <a:off x="4822618" y="3594850"/>
            <a:ext cx="550976" cy="61592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a:extLst>
              <a:ext uri="{FF2B5EF4-FFF2-40B4-BE49-F238E27FC236}">
                <a16:creationId xmlns:a16="http://schemas.microsoft.com/office/drawing/2014/main" id="{2EBC405D-3311-4F7B-918F-33074A4ED065}"/>
              </a:ext>
            </a:extLst>
          </p:cNvPr>
          <p:cNvSpPr txBox="1"/>
          <p:nvPr/>
        </p:nvSpPr>
        <p:spPr>
          <a:xfrm>
            <a:off x="8473009" y="5943648"/>
            <a:ext cx="3013967" cy="369332"/>
          </a:xfrm>
          <a:prstGeom prst="rect">
            <a:avLst/>
          </a:prstGeom>
          <a:noFill/>
        </p:spPr>
        <p:txBody>
          <a:bodyPr wrap="none" rtlCol="0">
            <a:spAutoFit/>
          </a:bodyPr>
          <a:lstStyle/>
          <a:p>
            <a:r>
              <a:rPr lang="ja-JP" altLang="en-US" dirty="0"/>
              <a:t>商品画像が</a:t>
            </a:r>
            <a:r>
              <a:rPr lang="en-US" altLang="ja-JP" dirty="0"/>
              <a:t>Munsell</a:t>
            </a:r>
            <a:r>
              <a:rPr lang="ja-JP" altLang="en-US" dirty="0"/>
              <a:t>上の分布</a:t>
            </a:r>
            <a:endParaRPr lang="zh-CN" altLang="en-US" dirty="0"/>
          </a:p>
        </p:txBody>
      </p:sp>
      <p:pic>
        <p:nvPicPr>
          <p:cNvPr id="6" name="图片 5">
            <a:extLst>
              <a:ext uri="{FF2B5EF4-FFF2-40B4-BE49-F238E27FC236}">
                <a16:creationId xmlns:a16="http://schemas.microsoft.com/office/drawing/2014/main" id="{134F7426-4A82-4D11-98BB-243DD5F80525}"/>
              </a:ext>
            </a:extLst>
          </p:cNvPr>
          <p:cNvPicPr>
            <a:picLocks noChangeAspect="1"/>
          </p:cNvPicPr>
          <p:nvPr/>
        </p:nvPicPr>
        <p:blipFill>
          <a:blip r:embed="rId6"/>
          <a:stretch>
            <a:fillRect/>
          </a:stretch>
        </p:blipFill>
        <p:spPr>
          <a:xfrm>
            <a:off x="3004769" y="3723651"/>
            <a:ext cx="1485900" cy="828675"/>
          </a:xfrm>
          <a:prstGeom prst="rect">
            <a:avLst/>
          </a:prstGeom>
        </p:spPr>
      </p:pic>
      <p:sp>
        <p:nvSpPr>
          <p:cNvPr id="9" name="箭头: 右 8">
            <a:extLst>
              <a:ext uri="{FF2B5EF4-FFF2-40B4-BE49-F238E27FC236}">
                <a16:creationId xmlns:a16="http://schemas.microsoft.com/office/drawing/2014/main" id="{4780E897-C639-42A9-B146-5740C5A42603}"/>
              </a:ext>
            </a:extLst>
          </p:cNvPr>
          <p:cNvSpPr/>
          <p:nvPr/>
        </p:nvSpPr>
        <p:spPr>
          <a:xfrm rot="2206129">
            <a:off x="7517677" y="4419256"/>
            <a:ext cx="550976" cy="61592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3" name="图片 22">
            <a:extLst>
              <a:ext uri="{FF2B5EF4-FFF2-40B4-BE49-F238E27FC236}">
                <a16:creationId xmlns:a16="http://schemas.microsoft.com/office/drawing/2014/main" id="{CA1F96C5-0A78-4E98-A993-0491ADA6EF17}"/>
              </a:ext>
            </a:extLst>
          </p:cNvPr>
          <p:cNvPicPr>
            <a:picLocks noChangeAspect="1"/>
          </p:cNvPicPr>
          <p:nvPr/>
        </p:nvPicPr>
        <p:blipFill>
          <a:blip r:embed="rId7"/>
          <a:stretch>
            <a:fillRect/>
          </a:stretch>
        </p:blipFill>
        <p:spPr>
          <a:xfrm>
            <a:off x="1916007" y="4315619"/>
            <a:ext cx="763748" cy="615926"/>
          </a:xfrm>
          <a:prstGeom prst="rect">
            <a:avLst/>
          </a:prstGeom>
        </p:spPr>
      </p:pic>
    </p:spTree>
    <p:extLst>
      <p:ext uri="{BB962C8B-B14F-4D97-AF65-F5344CB8AC3E}">
        <p14:creationId xmlns:p14="http://schemas.microsoft.com/office/powerpoint/2010/main" val="3184698323"/>
      </p:ext>
    </p:extLst>
  </p:cSld>
  <p:clrMapOvr>
    <a:masterClrMapping/>
  </p:clrMapOvr>
  <mc:AlternateContent xmlns:mc="http://schemas.openxmlformats.org/markup-compatibility/2006" xmlns:p14="http://schemas.microsoft.com/office/powerpoint/2010/main">
    <mc:Choice Requires="p14">
      <p:transition spd="slow" p14:dur="2000" advTm="18401"/>
    </mc:Choice>
    <mc:Fallback xmlns="">
      <p:transition spd="slow" advTm="18401"/>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537A04-F7AE-4554-AEAF-01A83F94A040}"/>
              </a:ext>
            </a:extLst>
          </p:cNvPr>
          <p:cNvSpPr>
            <a:spLocks noGrp="1"/>
          </p:cNvSpPr>
          <p:nvPr>
            <p:ph type="title"/>
          </p:nvPr>
        </p:nvSpPr>
        <p:spPr/>
        <p:txBody>
          <a:bodyPr/>
          <a:lstStyle/>
          <a:p>
            <a:r>
              <a:rPr lang="ja-JP" altLang="en-US" dirty="0"/>
              <a:t>カラーベースフィルタリング実装</a:t>
            </a:r>
            <a:endParaRPr lang="zh-CN" altLang="en-US" dirty="0"/>
          </a:p>
        </p:txBody>
      </p:sp>
      <p:sp>
        <p:nvSpPr>
          <p:cNvPr id="3" name="内容占位符 2">
            <a:extLst>
              <a:ext uri="{FF2B5EF4-FFF2-40B4-BE49-F238E27FC236}">
                <a16:creationId xmlns:a16="http://schemas.microsoft.com/office/drawing/2014/main" id="{2172A70F-422E-4FA0-A7D4-A66EE2012CEF}"/>
              </a:ext>
            </a:extLst>
          </p:cNvPr>
          <p:cNvSpPr>
            <a:spLocks noGrp="1"/>
          </p:cNvSpPr>
          <p:nvPr>
            <p:ph idx="1"/>
          </p:nvPr>
        </p:nvSpPr>
        <p:spPr>
          <a:xfrm>
            <a:off x="1097280" y="1737360"/>
            <a:ext cx="5525590" cy="1267097"/>
          </a:xfrm>
        </p:spPr>
        <p:txBody>
          <a:bodyPr>
            <a:normAutofit fontScale="92500"/>
          </a:bodyPr>
          <a:lstStyle/>
          <a:p>
            <a:pPr>
              <a:buFont typeface="Wingdings" panose="05000000000000000000" pitchFamily="2" charset="2"/>
              <a:buChar char="l"/>
            </a:pPr>
            <a:r>
              <a:rPr lang="ja-JP" altLang="en-US" sz="2800" dirty="0"/>
              <a:t>商品画像の調性格を計算して保存</a:t>
            </a:r>
            <a:endParaRPr lang="en-US" altLang="ja-JP" sz="2800" dirty="0"/>
          </a:p>
          <a:p>
            <a:pPr lvl="2">
              <a:buFont typeface="Wingdings" panose="05000000000000000000" pitchFamily="2" charset="2"/>
              <a:buChar char="l"/>
            </a:pPr>
            <a:r>
              <a:rPr lang="ja-JP" altLang="en-US" sz="2400" dirty="0"/>
              <a:t>商品画像の色が</a:t>
            </a:r>
            <a:r>
              <a:rPr lang="en-US" altLang="ja-JP" sz="2400" dirty="0"/>
              <a:t>Munsell</a:t>
            </a:r>
            <a:r>
              <a:rPr lang="ja-JP" altLang="en-US" sz="2400" dirty="0"/>
              <a:t>上の分布を求め</a:t>
            </a:r>
            <a:endParaRPr lang="en-US" altLang="ja-JP" sz="2400" dirty="0"/>
          </a:p>
          <a:p>
            <a:pPr lvl="2">
              <a:buFont typeface="Wingdings" panose="05000000000000000000" pitchFamily="2" charset="2"/>
              <a:buChar char="l"/>
            </a:pPr>
            <a:r>
              <a:rPr lang="en-US" altLang="ja-JP" sz="2400" dirty="0"/>
              <a:t>EMD</a:t>
            </a:r>
            <a:r>
              <a:rPr lang="ja-JP" altLang="en-US" sz="2400" dirty="0"/>
              <a:t>距離で調性格を推定</a:t>
            </a:r>
            <a:endParaRPr lang="en-US" altLang="ja-JP" sz="2400" dirty="0"/>
          </a:p>
        </p:txBody>
      </p:sp>
      <p:pic>
        <p:nvPicPr>
          <p:cNvPr id="19" name="图片 1">
            <a:extLst>
              <a:ext uri="{FF2B5EF4-FFF2-40B4-BE49-F238E27FC236}">
                <a16:creationId xmlns:a16="http://schemas.microsoft.com/office/drawing/2014/main" id="{6773A1BA-C24E-4277-8E81-66674F526A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6389" y="4046219"/>
            <a:ext cx="3301855" cy="841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文本框 17">
            <a:extLst>
              <a:ext uri="{FF2B5EF4-FFF2-40B4-BE49-F238E27FC236}">
                <a16:creationId xmlns:a16="http://schemas.microsoft.com/office/drawing/2014/main" id="{DB8D17E8-7971-40C7-AA07-E24DAE22FBD5}"/>
              </a:ext>
            </a:extLst>
          </p:cNvPr>
          <p:cNvSpPr txBox="1"/>
          <p:nvPr/>
        </p:nvSpPr>
        <p:spPr>
          <a:xfrm>
            <a:off x="5949546" y="5499473"/>
            <a:ext cx="769322" cy="822058"/>
          </a:xfrm>
          <a:prstGeom prst="rect">
            <a:avLst/>
          </a:prstGeom>
          <a:noFill/>
        </p:spPr>
        <p:txBody>
          <a:bodyPr vert="eaVert" wrap="square" rtlCol="0">
            <a:spAutoFit/>
          </a:bodyPr>
          <a:lstStyle/>
          <a:p>
            <a:r>
              <a:rPr lang="en-US" altLang="zh-CN" sz="4400" dirty="0"/>
              <a:t>…</a:t>
            </a:r>
            <a:endParaRPr lang="zh-CN" altLang="en-US" sz="4400" dirty="0"/>
          </a:p>
        </p:txBody>
      </p:sp>
      <p:sp>
        <p:nvSpPr>
          <p:cNvPr id="20" name="矩形: 圆角 19">
            <a:extLst>
              <a:ext uri="{FF2B5EF4-FFF2-40B4-BE49-F238E27FC236}">
                <a16:creationId xmlns:a16="http://schemas.microsoft.com/office/drawing/2014/main" id="{3C92A8A6-9188-448B-BBB1-9EA59E38B1CD}"/>
              </a:ext>
            </a:extLst>
          </p:cNvPr>
          <p:cNvSpPr/>
          <p:nvPr/>
        </p:nvSpPr>
        <p:spPr>
          <a:xfrm>
            <a:off x="4522073" y="2590025"/>
            <a:ext cx="3644537" cy="3347855"/>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1" name="图片 20">
            <a:extLst>
              <a:ext uri="{FF2B5EF4-FFF2-40B4-BE49-F238E27FC236}">
                <a16:creationId xmlns:a16="http://schemas.microsoft.com/office/drawing/2014/main" id="{DB7B61A3-49F4-4072-8A14-AEF3B5E6BAD2}"/>
              </a:ext>
            </a:extLst>
          </p:cNvPr>
          <p:cNvPicPr>
            <a:picLocks noChangeAspect="1"/>
          </p:cNvPicPr>
          <p:nvPr/>
        </p:nvPicPr>
        <p:blipFill>
          <a:blip r:embed="rId4"/>
          <a:stretch>
            <a:fillRect/>
          </a:stretch>
        </p:blipFill>
        <p:spPr>
          <a:xfrm>
            <a:off x="4642068" y="2769511"/>
            <a:ext cx="3385551" cy="1041116"/>
          </a:xfrm>
          <a:prstGeom prst="rect">
            <a:avLst/>
          </a:prstGeom>
        </p:spPr>
      </p:pic>
      <p:pic>
        <p:nvPicPr>
          <p:cNvPr id="22" name="图片 21">
            <a:extLst>
              <a:ext uri="{FF2B5EF4-FFF2-40B4-BE49-F238E27FC236}">
                <a16:creationId xmlns:a16="http://schemas.microsoft.com/office/drawing/2014/main" id="{5081FE32-6753-4DA0-96B9-C3CF77228BDD}"/>
              </a:ext>
            </a:extLst>
          </p:cNvPr>
          <p:cNvPicPr>
            <a:picLocks noChangeAspect="1"/>
          </p:cNvPicPr>
          <p:nvPr/>
        </p:nvPicPr>
        <p:blipFill>
          <a:blip r:embed="rId5"/>
          <a:stretch>
            <a:fillRect/>
          </a:stretch>
        </p:blipFill>
        <p:spPr>
          <a:xfrm>
            <a:off x="4642068" y="4025620"/>
            <a:ext cx="3384282" cy="940570"/>
          </a:xfrm>
          <a:prstGeom prst="rect">
            <a:avLst/>
          </a:prstGeom>
        </p:spPr>
      </p:pic>
      <p:sp>
        <p:nvSpPr>
          <p:cNvPr id="23" name="文本框 22">
            <a:extLst>
              <a:ext uri="{FF2B5EF4-FFF2-40B4-BE49-F238E27FC236}">
                <a16:creationId xmlns:a16="http://schemas.microsoft.com/office/drawing/2014/main" id="{32DFAD73-0578-462C-B5F2-0432C43BC38A}"/>
              </a:ext>
            </a:extLst>
          </p:cNvPr>
          <p:cNvSpPr txBox="1"/>
          <p:nvPr/>
        </p:nvSpPr>
        <p:spPr>
          <a:xfrm>
            <a:off x="5962594" y="3083795"/>
            <a:ext cx="451061" cy="370309"/>
          </a:xfrm>
          <a:prstGeom prst="rect">
            <a:avLst/>
          </a:prstGeom>
          <a:noFill/>
        </p:spPr>
        <p:txBody>
          <a:bodyPr wrap="none" rtlCol="0">
            <a:spAutoFit/>
          </a:bodyPr>
          <a:lstStyle/>
          <a:p>
            <a:r>
              <a:rPr lang="en-US" altLang="ja-JP" dirty="0"/>
              <a:t>CM</a:t>
            </a:r>
            <a:endParaRPr lang="zh-CN" altLang="en-US" dirty="0"/>
          </a:p>
        </p:txBody>
      </p:sp>
      <p:sp>
        <p:nvSpPr>
          <p:cNvPr id="24" name="文本框 23">
            <a:extLst>
              <a:ext uri="{FF2B5EF4-FFF2-40B4-BE49-F238E27FC236}">
                <a16:creationId xmlns:a16="http://schemas.microsoft.com/office/drawing/2014/main" id="{B243D640-59D7-4388-A217-B4140131AC59}"/>
              </a:ext>
            </a:extLst>
          </p:cNvPr>
          <p:cNvSpPr txBox="1"/>
          <p:nvPr/>
        </p:nvSpPr>
        <p:spPr>
          <a:xfrm>
            <a:off x="5962594" y="4125596"/>
            <a:ext cx="468234" cy="370309"/>
          </a:xfrm>
          <a:prstGeom prst="rect">
            <a:avLst/>
          </a:prstGeom>
          <a:noFill/>
        </p:spPr>
        <p:txBody>
          <a:bodyPr wrap="none" rtlCol="0">
            <a:spAutoFit/>
          </a:bodyPr>
          <a:lstStyle/>
          <a:p>
            <a:r>
              <a:rPr lang="en-US" altLang="ja-JP" dirty="0"/>
              <a:t>DM</a:t>
            </a:r>
            <a:endParaRPr lang="zh-CN" altLang="en-US" dirty="0"/>
          </a:p>
        </p:txBody>
      </p:sp>
      <p:cxnSp>
        <p:nvCxnSpPr>
          <p:cNvPr id="25" name="直接箭头连接符 24">
            <a:extLst>
              <a:ext uri="{FF2B5EF4-FFF2-40B4-BE49-F238E27FC236}">
                <a16:creationId xmlns:a16="http://schemas.microsoft.com/office/drawing/2014/main" id="{AD44D9FB-D9AE-46F4-AF46-01992AD24DA0}"/>
              </a:ext>
            </a:extLst>
          </p:cNvPr>
          <p:cNvCxnSpPr>
            <a:cxnSpLocks/>
            <a:stCxn id="19" idx="3"/>
          </p:cNvCxnSpPr>
          <p:nvPr/>
        </p:nvCxnSpPr>
        <p:spPr>
          <a:xfrm flipV="1">
            <a:off x="3718244" y="3107081"/>
            <a:ext cx="1013778" cy="1359824"/>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a:extLst>
              <a:ext uri="{FF2B5EF4-FFF2-40B4-BE49-F238E27FC236}">
                <a16:creationId xmlns:a16="http://schemas.microsoft.com/office/drawing/2014/main" id="{7DF0B34E-291B-4FBF-872F-C0C06EC279B7}"/>
              </a:ext>
            </a:extLst>
          </p:cNvPr>
          <p:cNvCxnSpPr>
            <a:cxnSpLocks/>
            <a:stCxn id="19" idx="3"/>
            <a:endCxn id="22" idx="1"/>
          </p:cNvCxnSpPr>
          <p:nvPr/>
        </p:nvCxnSpPr>
        <p:spPr>
          <a:xfrm>
            <a:off x="3718244" y="4466905"/>
            <a:ext cx="923824" cy="29000"/>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26">
            <a:extLst>
              <a:ext uri="{FF2B5EF4-FFF2-40B4-BE49-F238E27FC236}">
                <a16:creationId xmlns:a16="http://schemas.microsoft.com/office/drawing/2014/main" id="{BCE8B8EA-A24C-4913-AA63-20F9E0220ED7}"/>
              </a:ext>
            </a:extLst>
          </p:cNvPr>
          <p:cNvCxnSpPr>
            <a:cxnSpLocks/>
            <a:stCxn id="19" idx="3"/>
          </p:cNvCxnSpPr>
          <p:nvPr/>
        </p:nvCxnSpPr>
        <p:spPr>
          <a:xfrm>
            <a:off x="3718244" y="4466905"/>
            <a:ext cx="803829" cy="1150124"/>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
        <p:nvSpPr>
          <p:cNvPr id="17" name="文本框 16">
            <a:extLst>
              <a:ext uri="{FF2B5EF4-FFF2-40B4-BE49-F238E27FC236}">
                <a16:creationId xmlns:a16="http://schemas.microsoft.com/office/drawing/2014/main" id="{94BD6E3E-0F40-493F-91E3-09BACBC8082F}"/>
              </a:ext>
            </a:extLst>
          </p:cNvPr>
          <p:cNvSpPr txBox="1"/>
          <p:nvPr/>
        </p:nvSpPr>
        <p:spPr>
          <a:xfrm>
            <a:off x="560332" y="5041967"/>
            <a:ext cx="3013967" cy="369332"/>
          </a:xfrm>
          <a:prstGeom prst="rect">
            <a:avLst/>
          </a:prstGeom>
          <a:noFill/>
        </p:spPr>
        <p:txBody>
          <a:bodyPr wrap="none" rtlCol="0">
            <a:spAutoFit/>
          </a:bodyPr>
          <a:lstStyle/>
          <a:p>
            <a:r>
              <a:rPr lang="ja-JP" altLang="en-US" dirty="0"/>
              <a:t>商品画像が</a:t>
            </a:r>
            <a:r>
              <a:rPr lang="en-US" altLang="ja-JP" dirty="0"/>
              <a:t>Munsell</a:t>
            </a:r>
            <a:r>
              <a:rPr lang="ja-JP" altLang="en-US" dirty="0"/>
              <a:t>上の分布</a:t>
            </a:r>
            <a:endParaRPr lang="zh-CN" altLang="en-US" dirty="0"/>
          </a:p>
        </p:txBody>
      </p:sp>
      <p:sp>
        <p:nvSpPr>
          <p:cNvPr id="28" name="文本框 27">
            <a:extLst>
              <a:ext uri="{FF2B5EF4-FFF2-40B4-BE49-F238E27FC236}">
                <a16:creationId xmlns:a16="http://schemas.microsoft.com/office/drawing/2014/main" id="{41726C9F-5148-49FC-9601-A4DCBA73A0D3}"/>
              </a:ext>
            </a:extLst>
          </p:cNvPr>
          <p:cNvSpPr txBox="1"/>
          <p:nvPr/>
        </p:nvSpPr>
        <p:spPr>
          <a:xfrm>
            <a:off x="4675839" y="5952199"/>
            <a:ext cx="3475631" cy="369332"/>
          </a:xfrm>
          <a:prstGeom prst="rect">
            <a:avLst/>
          </a:prstGeom>
          <a:noFill/>
        </p:spPr>
        <p:txBody>
          <a:bodyPr wrap="none" rtlCol="0">
            <a:spAutoFit/>
          </a:bodyPr>
          <a:lstStyle/>
          <a:p>
            <a:r>
              <a:rPr lang="ja-JP" altLang="en-US" dirty="0"/>
              <a:t>各調共感覚色が</a:t>
            </a:r>
            <a:r>
              <a:rPr lang="en-US" altLang="ja-JP" dirty="0"/>
              <a:t>Munsell</a:t>
            </a:r>
            <a:r>
              <a:rPr lang="ja-JP" altLang="en-US" dirty="0"/>
              <a:t>上の分布</a:t>
            </a:r>
            <a:endParaRPr lang="zh-CN" altLang="en-US" dirty="0"/>
          </a:p>
        </p:txBody>
      </p:sp>
      <p:sp>
        <p:nvSpPr>
          <p:cNvPr id="4" name="箭头: 右 3">
            <a:extLst>
              <a:ext uri="{FF2B5EF4-FFF2-40B4-BE49-F238E27FC236}">
                <a16:creationId xmlns:a16="http://schemas.microsoft.com/office/drawing/2014/main" id="{BF378D21-927D-42E1-86A1-4D71AFEE8992}"/>
              </a:ext>
            </a:extLst>
          </p:cNvPr>
          <p:cNvSpPr/>
          <p:nvPr/>
        </p:nvSpPr>
        <p:spPr>
          <a:xfrm>
            <a:off x="8539730" y="3491791"/>
            <a:ext cx="1144730" cy="154432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0C3279D9-E2C4-4A48-8B5A-344A73C5CC56}"/>
              </a:ext>
            </a:extLst>
          </p:cNvPr>
          <p:cNvSpPr txBox="1"/>
          <p:nvPr/>
        </p:nvSpPr>
        <p:spPr>
          <a:xfrm>
            <a:off x="9845040" y="3971563"/>
            <a:ext cx="788999" cy="584775"/>
          </a:xfrm>
          <a:prstGeom prst="rect">
            <a:avLst/>
          </a:prstGeom>
          <a:noFill/>
        </p:spPr>
        <p:txBody>
          <a:bodyPr wrap="none" rtlCol="0">
            <a:spAutoFit/>
          </a:bodyPr>
          <a:lstStyle/>
          <a:p>
            <a:r>
              <a:rPr lang="en-US" altLang="ja-JP" sz="3200" dirty="0"/>
              <a:t>DM</a:t>
            </a:r>
            <a:endParaRPr lang="zh-CN" altLang="en-US" sz="3200" dirty="0"/>
          </a:p>
        </p:txBody>
      </p:sp>
    </p:spTree>
    <p:extLst>
      <p:ext uri="{BB962C8B-B14F-4D97-AF65-F5344CB8AC3E}">
        <p14:creationId xmlns:p14="http://schemas.microsoft.com/office/powerpoint/2010/main" val="2481699931"/>
      </p:ext>
    </p:extLst>
  </p:cSld>
  <p:clrMapOvr>
    <a:masterClrMapping/>
  </p:clrMapOvr>
  <mc:AlternateContent xmlns:mc="http://schemas.openxmlformats.org/markup-compatibility/2006" xmlns:p14="http://schemas.microsoft.com/office/powerpoint/2010/main">
    <mc:Choice Requires="p14">
      <p:transition spd="slow" p14:dur="2000" advTm="18401"/>
    </mc:Choice>
    <mc:Fallback xmlns="">
      <p:transition spd="slow" advTm="18401"/>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A38A39-B413-4F88-801D-EDE562F8C432}"/>
              </a:ext>
            </a:extLst>
          </p:cNvPr>
          <p:cNvSpPr>
            <a:spLocks noGrp="1"/>
          </p:cNvSpPr>
          <p:nvPr>
            <p:ph type="title"/>
          </p:nvPr>
        </p:nvSpPr>
        <p:spPr/>
        <p:txBody>
          <a:bodyPr/>
          <a:lstStyle/>
          <a:p>
            <a:r>
              <a:rPr lang="ja-JP" altLang="en-US" dirty="0"/>
              <a:t>カラーベースフィルタリング実装</a:t>
            </a:r>
            <a:endParaRPr lang="zh-CN" altLang="en-US" dirty="0"/>
          </a:p>
        </p:txBody>
      </p:sp>
      <p:pic>
        <p:nvPicPr>
          <p:cNvPr id="4" name="内容占位符 3">
            <a:extLst>
              <a:ext uri="{FF2B5EF4-FFF2-40B4-BE49-F238E27FC236}">
                <a16:creationId xmlns:a16="http://schemas.microsoft.com/office/drawing/2014/main" id="{4012CAE8-AE90-42CA-BDC2-4DFDD89ED475}"/>
              </a:ext>
            </a:extLst>
          </p:cNvPr>
          <p:cNvPicPr>
            <a:picLocks noGrp="1" noChangeAspect="1"/>
          </p:cNvPicPr>
          <p:nvPr>
            <p:ph idx="1"/>
          </p:nvPr>
        </p:nvPicPr>
        <p:blipFill>
          <a:blip r:embed="rId2"/>
          <a:stretch>
            <a:fillRect/>
          </a:stretch>
        </p:blipFill>
        <p:spPr>
          <a:xfrm>
            <a:off x="6138371" y="2289382"/>
            <a:ext cx="1228725" cy="3981450"/>
          </a:xfrm>
          <a:prstGeom prst="rect">
            <a:avLst/>
          </a:prstGeom>
        </p:spPr>
      </p:pic>
      <p:pic>
        <p:nvPicPr>
          <p:cNvPr id="5" name="Picture 2" descr="JQ2JTDDZ`IJX@1H`75A(S@6">
            <a:extLst>
              <a:ext uri="{FF2B5EF4-FFF2-40B4-BE49-F238E27FC236}">
                <a16:creationId xmlns:a16="http://schemas.microsoft.com/office/drawing/2014/main" id="{CDBE7901-5637-49D1-A774-8ADEF1C61B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8706" y="2726957"/>
            <a:ext cx="3947623" cy="3456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图片 1">
            <a:extLst>
              <a:ext uri="{FF2B5EF4-FFF2-40B4-BE49-F238E27FC236}">
                <a16:creationId xmlns:a16="http://schemas.microsoft.com/office/drawing/2014/main" id="{CC279C8D-34AA-495C-908C-69A80E0D0A3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36130" y="1821607"/>
            <a:ext cx="3255870" cy="444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内容占位符 2">
            <a:extLst>
              <a:ext uri="{FF2B5EF4-FFF2-40B4-BE49-F238E27FC236}">
                <a16:creationId xmlns:a16="http://schemas.microsoft.com/office/drawing/2014/main" id="{04A6DF22-8756-4E9E-AA43-3BA66872DA26}"/>
              </a:ext>
            </a:extLst>
          </p:cNvPr>
          <p:cNvSpPr txBox="1">
            <a:spLocks/>
          </p:cNvSpPr>
          <p:nvPr/>
        </p:nvSpPr>
        <p:spPr>
          <a:xfrm>
            <a:off x="1097280" y="1737360"/>
            <a:ext cx="5525590" cy="1267097"/>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Font typeface="Wingdings" panose="05000000000000000000" pitchFamily="2" charset="2"/>
              <a:buChar char="l"/>
            </a:pPr>
            <a:r>
              <a:rPr lang="ja-JP" altLang="en-US" sz="2800" dirty="0"/>
              <a:t>すべての商品画像の調性格を取得</a:t>
            </a:r>
            <a:endParaRPr lang="en-US" altLang="ja-JP" sz="2800" dirty="0"/>
          </a:p>
          <a:p>
            <a:pPr lvl="2">
              <a:buFont typeface="Wingdings" panose="05000000000000000000" pitchFamily="2" charset="2"/>
              <a:buChar char="l"/>
            </a:pPr>
            <a:r>
              <a:rPr lang="en-US" altLang="ja-JP" sz="2400" dirty="0"/>
              <a:t>330</a:t>
            </a:r>
            <a:r>
              <a:rPr lang="ja-JP" altLang="en-US" sz="2400" dirty="0"/>
              <a:t>件「</a:t>
            </a:r>
            <a:r>
              <a:rPr lang="zh-CN" altLang="en-US" sz="2400" dirty="0"/>
              <a:t>長袖</a:t>
            </a:r>
            <a:r>
              <a:rPr lang="ja-JP" altLang="en-US" sz="2400" dirty="0"/>
              <a:t>シャツ」の画像を計算</a:t>
            </a:r>
            <a:endParaRPr lang="en-US" altLang="ja-JP" sz="2400" dirty="0"/>
          </a:p>
        </p:txBody>
      </p:sp>
      <p:sp>
        <p:nvSpPr>
          <p:cNvPr id="8" name="箭头: 右 7">
            <a:extLst>
              <a:ext uri="{FF2B5EF4-FFF2-40B4-BE49-F238E27FC236}">
                <a16:creationId xmlns:a16="http://schemas.microsoft.com/office/drawing/2014/main" id="{6A61DD19-B9AE-481D-8576-CF25D7C3298A}"/>
              </a:ext>
            </a:extLst>
          </p:cNvPr>
          <p:cNvSpPr/>
          <p:nvPr/>
        </p:nvSpPr>
        <p:spPr>
          <a:xfrm>
            <a:off x="4673600" y="4046219"/>
            <a:ext cx="1228725" cy="51562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E1C72D92-EC43-4784-8F86-1A596F2C56F9}"/>
              </a:ext>
            </a:extLst>
          </p:cNvPr>
          <p:cNvSpPr txBox="1"/>
          <p:nvPr/>
        </p:nvSpPr>
        <p:spPr>
          <a:xfrm>
            <a:off x="4601432" y="3758055"/>
            <a:ext cx="1338828" cy="369332"/>
          </a:xfrm>
          <a:prstGeom prst="rect">
            <a:avLst/>
          </a:prstGeom>
          <a:noFill/>
        </p:spPr>
        <p:txBody>
          <a:bodyPr wrap="none" rtlCol="0">
            <a:spAutoFit/>
          </a:bodyPr>
          <a:lstStyle/>
          <a:p>
            <a:r>
              <a:rPr lang="ja-JP" altLang="en-US" dirty="0"/>
              <a:t>調性格計算</a:t>
            </a:r>
            <a:endParaRPr lang="zh-CN" altLang="en-US" dirty="0"/>
          </a:p>
        </p:txBody>
      </p:sp>
      <p:sp>
        <p:nvSpPr>
          <p:cNvPr id="10" name="文本框 9">
            <a:extLst>
              <a:ext uri="{FF2B5EF4-FFF2-40B4-BE49-F238E27FC236}">
                <a16:creationId xmlns:a16="http://schemas.microsoft.com/office/drawing/2014/main" id="{B3663221-570D-43E1-995D-25FFF9FC5198}"/>
              </a:ext>
            </a:extLst>
          </p:cNvPr>
          <p:cNvSpPr txBox="1"/>
          <p:nvPr/>
        </p:nvSpPr>
        <p:spPr>
          <a:xfrm>
            <a:off x="7471359" y="3481056"/>
            <a:ext cx="1451038" cy="646331"/>
          </a:xfrm>
          <a:prstGeom prst="rect">
            <a:avLst/>
          </a:prstGeom>
          <a:noFill/>
        </p:spPr>
        <p:txBody>
          <a:bodyPr wrap="none" rtlCol="0">
            <a:spAutoFit/>
          </a:bodyPr>
          <a:lstStyle/>
          <a:p>
            <a:pPr algn="ctr"/>
            <a:r>
              <a:rPr lang="ja-JP" altLang="en-US" dirty="0"/>
              <a:t>データベース</a:t>
            </a:r>
            <a:endParaRPr lang="en-US" altLang="ja-JP" dirty="0"/>
          </a:p>
          <a:p>
            <a:pPr algn="ctr"/>
            <a:r>
              <a:rPr lang="ja-JP" altLang="en-US" dirty="0"/>
              <a:t>に保存</a:t>
            </a:r>
            <a:endParaRPr lang="zh-CN" altLang="en-US" dirty="0"/>
          </a:p>
        </p:txBody>
      </p:sp>
      <p:sp>
        <p:nvSpPr>
          <p:cNvPr id="11" name="箭头: 右 10">
            <a:extLst>
              <a:ext uri="{FF2B5EF4-FFF2-40B4-BE49-F238E27FC236}">
                <a16:creationId xmlns:a16="http://schemas.microsoft.com/office/drawing/2014/main" id="{C42B270A-A0F6-4B03-B30F-632A173F91AD}"/>
              </a:ext>
            </a:extLst>
          </p:cNvPr>
          <p:cNvSpPr/>
          <p:nvPr/>
        </p:nvSpPr>
        <p:spPr>
          <a:xfrm>
            <a:off x="7592302" y="4046219"/>
            <a:ext cx="1228725" cy="51562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a:extLst>
              <a:ext uri="{FF2B5EF4-FFF2-40B4-BE49-F238E27FC236}">
                <a16:creationId xmlns:a16="http://schemas.microsoft.com/office/drawing/2014/main" id="{6FACCDA2-1A73-4DA9-98FB-47E8BB28328B}"/>
              </a:ext>
            </a:extLst>
          </p:cNvPr>
          <p:cNvPicPr>
            <a:picLocks noChangeAspect="1"/>
          </p:cNvPicPr>
          <p:nvPr/>
        </p:nvPicPr>
        <p:blipFill>
          <a:blip r:embed="rId5"/>
          <a:stretch>
            <a:fillRect/>
          </a:stretch>
        </p:blipFill>
        <p:spPr>
          <a:xfrm>
            <a:off x="8821027" y="5886450"/>
            <a:ext cx="702945" cy="971550"/>
          </a:xfrm>
          <a:prstGeom prst="rect">
            <a:avLst/>
          </a:prstGeom>
        </p:spPr>
      </p:pic>
    </p:spTree>
    <p:extLst>
      <p:ext uri="{BB962C8B-B14F-4D97-AF65-F5344CB8AC3E}">
        <p14:creationId xmlns:p14="http://schemas.microsoft.com/office/powerpoint/2010/main" val="336002910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537A04-F7AE-4554-AEAF-01A83F94A040}"/>
              </a:ext>
            </a:extLst>
          </p:cNvPr>
          <p:cNvSpPr>
            <a:spLocks noGrp="1"/>
          </p:cNvSpPr>
          <p:nvPr>
            <p:ph type="title"/>
          </p:nvPr>
        </p:nvSpPr>
        <p:spPr/>
        <p:txBody>
          <a:bodyPr/>
          <a:lstStyle/>
          <a:p>
            <a:r>
              <a:rPr lang="ja-JP" altLang="en-US" dirty="0"/>
              <a:t>カラーベースフィルタリング実装</a:t>
            </a:r>
            <a:endParaRPr lang="zh-CN" altLang="en-US" dirty="0"/>
          </a:p>
        </p:txBody>
      </p:sp>
      <p:sp>
        <p:nvSpPr>
          <p:cNvPr id="3" name="内容占位符 2">
            <a:extLst>
              <a:ext uri="{FF2B5EF4-FFF2-40B4-BE49-F238E27FC236}">
                <a16:creationId xmlns:a16="http://schemas.microsoft.com/office/drawing/2014/main" id="{2172A70F-422E-4FA0-A7D4-A66EE2012CEF}"/>
              </a:ext>
            </a:extLst>
          </p:cNvPr>
          <p:cNvSpPr>
            <a:spLocks noGrp="1"/>
          </p:cNvSpPr>
          <p:nvPr>
            <p:ph idx="1"/>
          </p:nvPr>
        </p:nvSpPr>
        <p:spPr>
          <a:xfrm>
            <a:off x="1097280" y="1737360"/>
            <a:ext cx="10058400" cy="4023360"/>
          </a:xfrm>
        </p:spPr>
        <p:txBody>
          <a:bodyPr>
            <a:normAutofit/>
          </a:bodyPr>
          <a:lstStyle/>
          <a:p>
            <a:pPr>
              <a:buFont typeface="Wingdings" panose="05000000000000000000" pitchFamily="2" charset="2"/>
              <a:buChar char="l"/>
            </a:pPr>
            <a:r>
              <a:rPr lang="ja-JP" altLang="en-US" sz="2800" dirty="0"/>
              <a:t>レコメンド</a:t>
            </a:r>
            <a:endParaRPr lang="en-US" altLang="ja-JP" sz="2800" dirty="0"/>
          </a:p>
          <a:p>
            <a:pPr lvl="2">
              <a:buFont typeface="Wingdings" panose="05000000000000000000" pitchFamily="2" charset="2"/>
              <a:buChar char="l"/>
            </a:pPr>
            <a:r>
              <a:rPr lang="ja-JP" altLang="en-US" sz="2200" dirty="0"/>
              <a:t>最近の閲覧履歴から</a:t>
            </a:r>
            <a:r>
              <a:rPr lang="en-US" altLang="ja-JP" sz="2200" dirty="0"/>
              <a:t>3</a:t>
            </a:r>
            <a:r>
              <a:rPr lang="ja-JP" altLang="en-US" sz="2200" dirty="0"/>
              <a:t>件商品の画像の色を合わせて調性格を計算</a:t>
            </a:r>
            <a:endParaRPr lang="en-US" altLang="ja-JP" sz="2200" dirty="0"/>
          </a:p>
          <a:p>
            <a:pPr lvl="2">
              <a:buFont typeface="Wingdings" panose="05000000000000000000" pitchFamily="2" charset="2"/>
              <a:buChar char="l"/>
            </a:pPr>
            <a:r>
              <a:rPr lang="ja-JP" altLang="en-US" sz="2200" dirty="0"/>
              <a:t>計算結果をファイルに書き込む</a:t>
            </a:r>
            <a:endParaRPr lang="en-US" altLang="ja-JP" sz="2200" dirty="0"/>
          </a:p>
        </p:txBody>
      </p:sp>
      <p:pic>
        <p:nvPicPr>
          <p:cNvPr id="5" name="图片 4">
            <a:extLst>
              <a:ext uri="{FF2B5EF4-FFF2-40B4-BE49-F238E27FC236}">
                <a16:creationId xmlns:a16="http://schemas.microsoft.com/office/drawing/2014/main" id="{8A049080-9F4A-4D48-96E4-55A8BC5C862F}"/>
              </a:ext>
            </a:extLst>
          </p:cNvPr>
          <p:cNvPicPr>
            <a:picLocks noChangeAspect="1"/>
          </p:cNvPicPr>
          <p:nvPr/>
        </p:nvPicPr>
        <p:blipFill>
          <a:blip r:embed="rId2"/>
          <a:stretch>
            <a:fillRect/>
          </a:stretch>
        </p:blipFill>
        <p:spPr>
          <a:xfrm>
            <a:off x="1935266" y="3164520"/>
            <a:ext cx="1315934" cy="1793944"/>
          </a:xfrm>
          <a:prstGeom prst="rect">
            <a:avLst/>
          </a:prstGeom>
        </p:spPr>
      </p:pic>
      <p:pic>
        <p:nvPicPr>
          <p:cNvPr id="6" name="图片 5">
            <a:extLst>
              <a:ext uri="{FF2B5EF4-FFF2-40B4-BE49-F238E27FC236}">
                <a16:creationId xmlns:a16="http://schemas.microsoft.com/office/drawing/2014/main" id="{BC566C28-6743-4BF2-973A-70BD69D9B66C}"/>
              </a:ext>
            </a:extLst>
          </p:cNvPr>
          <p:cNvPicPr>
            <a:picLocks noChangeAspect="1"/>
          </p:cNvPicPr>
          <p:nvPr/>
        </p:nvPicPr>
        <p:blipFill>
          <a:blip r:embed="rId3"/>
          <a:stretch>
            <a:fillRect/>
          </a:stretch>
        </p:blipFill>
        <p:spPr>
          <a:xfrm>
            <a:off x="3340694" y="3164521"/>
            <a:ext cx="1315934" cy="1793944"/>
          </a:xfrm>
          <a:prstGeom prst="rect">
            <a:avLst/>
          </a:prstGeom>
        </p:spPr>
      </p:pic>
      <p:pic>
        <p:nvPicPr>
          <p:cNvPr id="7" name="图片 6">
            <a:extLst>
              <a:ext uri="{FF2B5EF4-FFF2-40B4-BE49-F238E27FC236}">
                <a16:creationId xmlns:a16="http://schemas.microsoft.com/office/drawing/2014/main" id="{7E0F2B9E-951F-40BB-B445-A8F0AA4A0310}"/>
              </a:ext>
            </a:extLst>
          </p:cNvPr>
          <p:cNvPicPr>
            <a:picLocks noChangeAspect="1"/>
          </p:cNvPicPr>
          <p:nvPr/>
        </p:nvPicPr>
        <p:blipFill>
          <a:blip r:embed="rId4"/>
          <a:stretch>
            <a:fillRect/>
          </a:stretch>
        </p:blipFill>
        <p:spPr>
          <a:xfrm>
            <a:off x="2491549" y="4516504"/>
            <a:ext cx="1519302" cy="1793945"/>
          </a:xfrm>
          <a:prstGeom prst="rect">
            <a:avLst/>
          </a:prstGeom>
        </p:spPr>
      </p:pic>
      <p:sp>
        <p:nvSpPr>
          <p:cNvPr id="8" name="矩形: 圆角 7">
            <a:extLst>
              <a:ext uri="{FF2B5EF4-FFF2-40B4-BE49-F238E27FC236}">
                <a16:creationId xmlns:a16="http://schemas.microsoft.com/office/drawing/2014/main" id="{F0CB84BE-18AF-4C2A-A8BF-94F5C34DE83C}"/>
              </a:ext>
            </a:extLst>
          </p:cNvPr>
          <p:cNvSpPr/>
          <p:nvPr/>
        </p:nvSpPr>
        <p:spPr>
          <a:xfrm>
            <a:off x="1800901" y="2976880"/>
            <a:ext cx="2855727" cy="3333569"/>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箭头: 右 8">
            <a:extLst>
              <a:ext uri="{FF2B5EF4-FFF2-40B4-BE49-F238E27FC236}">
                <a16:creationId xmlns:a16="http://schemas.microsoft.com/office/drawing/2014/main" id="{289DBE8A-F8EC-4CB0-B975-65AC2E287285}"/>
              </a:ext>
            </a:extLst>
          </p:cNvPr>
          <p:cNvSpPr/>
          <p:nvPr/>
        </p:nvSpPr>
        <p:spPr>
          <a:xfrm>
            <a:off x="4790992" y="4252534"/>
            <a:ext cx="3305985" cy="6039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a:extLst>
              <a:ext uri="{FF2B5EF4-FFF2-40B4-BE49-F238E27FC236}">
                <a16:creationId xmlns:a16="http://schemas.microsoft.com/office/drawing/2014/main" id="{2561907F-62D8-4902-8989-ABA497D92520}"/>
              </a:ext>
            </a:extLst>
          </p:cNvPr>
          <p:cNvSpPr txBox="1"/>
          <p:nvPr/>
        </p:nvSpPr>
        <p:spPr>
          <a:xfrm>
            <a:off x="5506146" y="3682055"/>
            <a:ext cx="1571239" cy="707886"/>
          </a:xfrm>
          <a:prstGeom prst="rect">
            <a:avLst/>
          </a:prstGeom>
          <a:noFill/>
        </p:spPr>
        <p:txBody>
          <a:bodyPr wrap="square" rtlCol="0">
            <a:spAutoFit/>
          </a:bodyPr>
          <a:lstStyle/>
          <a:p>
            <a:pPr algn="ctr"/>
            <a:r>
              <a:rPr lang="ja-JP" altLang="en-US" sz="2000" dirty="0"/>
              <a:t>調性格結果書き込む</a:t>
            </a:r>
            <a:endParaRPr lang="zh-CN" altLang="en-US" sz="2000" dirty="0"/>
          </a:p>
        </p:txBody>
      </p:sp>
      <p:grpSp>
        <p:nvGrpSpPr>
          <p:cNvPr id="10" name="组合 9">
            <a:extLst>
              <a:ext uri="{FF2B5EF4-FFF2-40B4-BE49-F238E27FC236}">
                <a16:creationId xmlns:a16="http://schemas.microsoft.com/office/drawing/2014/main" id="{5DFA888F-7C7D-4C64-BADF-8A6DFA2F40F4}"/>
              </a:ext>
            </a:extLst>
          </p:cNvPr>
          <p:cNvGrpSpPr/>
          <p:nvPr/>
        </p:nvGrpSpPr>
        <p:grpSpPr>
          <a:xfrm>
            <a:off x="8307807" y="3834514"/>
            <a:ext cx="1269452" cy="1693606"/>
            <a:chOff x="6483902" y="3801050"/>
            <a:chExt cx="902970" cy="1227858"/>
          </a:xfrm>
        </p:grpSpPr>
        <p:pic>
          <p:nvPicPr>
            <p:cNvPr id="13" name="图片 12">
              <a:extLst>
                <a:ext uri="{FF2B5EF4-FFF2-40B4-BE49-F238E27FC236}">
                  <a16:creationId xmlns:a16="http://schemas.microsoft.com/office/drawing/2014/main" id="{9F7FAC5F-57A5-4233-9496-D7D0A2ED375F}"/>
                </a:ext>
              </a:extLst>
            </p:cNvPr>
            <p:cNvPicPr>
              <a:picLocks noChangeAspect="1"/>
            </p:cNvPicPr>
            <p:nvPr/>
          </p:nvPicPr>
          <p:blipFill>
            <a:blip r:embed="rId5"/>
            <a:stretch>
              <a:fillRect/>
            </a:stretch>
          </p:blipFill>
          <p:spPr>
            <a:xfrm>
              <a:off x="6483902" y="3801050"/>
              <a:ext cx="902970" cy="902970"/>
            </a:xfrm>
            <a:prstGeom prst="rect">
              <a:avLst/>
            </a:prstGeom>
          </p:spPr>
        </p:pic>
        <p:sp>
          <p:nvSpPr>
            <p:cNvPr id="14" name="文本框 13">
              <a:extLst>
                <a:ext uri="{FF2B5EF4-FFF2-40B4-BE49-F238E27FC236}">
                  <a16:creationId xmlns:a16="http://schemas.microsoft.com/office/drawing/2014/main" id="{953B1849-C22E-4B88-8354-2B55E94717E4}"/>
                </a:ext>
              </a:extLst>
            </p:cNvPr>
            <p:cNvSpPr txBox="1"/>
            <p:nvPr/>
          </p:nvSpPr>
          <p:spPr>
            <a:xfrm>
              <a:off x="6549625" y="4761144"/>
              <a:ext cx="771524" cy="267764"/>
            </a:xfrm>
            <a:prstGeom prst="rect">
              <a:avLst/>
            </a:prstGeom>
            <a:noFill/>
          </p:spPr>
          <p:txBody>
            <a:bodyPr wrap="none" rtlCol="0">
              <a:spAutoFit/>
            </a:bodyPr>
            <a:lstStyle/>
            <a:p>
              <a:pPr algn="ctr"/>
              <a:r>
                <a:rPr lang="en-US" altLang="ja-JP" b="1" dirty="0"/>
                <a:t>result.csv</a:t>
              </a:r>
            </a:p>
          </p:txBody>
        </p:sp>
      </p:grpSp>
    </p:spTree>
    <p:extLst>
      <p:ext uri="{BB962C8B-B14F-4D97-AF65-F5344CB8AC3E}">
        <p14:creationId xmlns:p14="http://schemas.microsoft.com/office/powerpoint/2010/main" val="1344156373"/>
      </p:ext>
    </p:extLst>
  </p:cSld>
  <p:clrMapOvr>
    <a:masterClrMapping/>
  </p:clrMapOvr>
  <mc:AlternateContent xmlns:mc="http://schemas.openxmlformats.org/markup-compatibility/2006" xmlns:p14="http://schemas.microsoft.com/office/powerpoint/2010/main">
    <mc:Choice Requires="p14">
      <p:transition spd="slow" p14:dur="2000" advTm="12401"/>
    </mc:Choice>
    <mc:Fallback xmlns="">
      <p:transition spd="slow" advTm="12401"/>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537A04-F7AE-4554-AEAF-01A83F94A040}"/>
              </a:ext>
            </a:extLst>
          </p:cNvPr>
          <p:cNvSpPr>
            <a:spLocks noGrp="1"/>
          </p:cNvSpPr>
          <p:nvPr>
            <p:ph type="title"/>
          </p:nvPr>
        </p:nvSpPr>
        <p:spPr/>
        <p:txBody>
          <a:bodyPr/>
          <a:lstStyle/>
          <a:p>
            <a:r>
              <a:rPr lang="ja-JP" altLang="en-US" dirty="0"/>
              <a:t>カラーベースフィルタリング実装</a:t>
            </a:r>
            <a:endParaRPr lang="zh-CN" altLang="en-US" dirty="0"/>
          </a:p>
        </p:txBody>
      </p:sp>
      <p:sp>
        <p:nvSpPr>
          <p:cNvPr id="3" name="内容占位符 2">
            <a:extLst>
              <a:ext uri="{FF2B5EF4-FFF2-40B4-BE49-F238E27FC236}">
                <a16:creationId xmlns:a16="http://schemas.microsoft.com/office/drawing/2014/main" id="{2172A70F-422E-4FA0-A7D4-A66EE2012CEF}"/>
              </a:ext>
            </a:extLst>
          </p:cNvPr>
          <p:cNvSpPr>
            <a:spLocks noGrp="1"/>
          </p:cNvSpPr>
          <p:nvPr>
            <p:ph idx="1"/>
          </p:nvPr>
        </p:nvSpPr>
        <p:spPr>
          <a:xfrm>
            <a:off x="1097280" y="1737360"/>
            <a:ext cx="10058400" cy="4023360"/>
          </a:xfrm>
        </p:spPr>
        <p:txBody>
          <a:bodyPr>
            <a:normAutofit/>
          </a:bodyPr>
          <a:lstStyle/>
          <a:p>
            <a:pPr>
              <a:buFont typeface="Wingdings" panose="05000000000000000000" pitchFamily="2" charset="2"/>
              <a:buChar char="l"/>
            </a:pPr>
            <a:r>
              <a:rPr lang="ja-JP" altLang="en-US" sz="2800" dirty="0"/>
              <a:t>レコメンド</a:t>
            </a:r>
            <a:endParaRPr lang="en-US" altLang="ja-JP" sz="2800" dirty="0"/>
          </a:p>
          <a:p>
            <a:pPr lvl="2">
              <a:buFont typeface="Wingdings" panose="05000000000000000000" pitchFamily="2" charset="2"/>
              <a:buChar char="l"/>
            </a:pPr>
            <a:r>
              <a:rPr lang="ja-JP" altLang="en-US" sz="2200" dirty="0"/>
              <a:t>サーバが調性格結果を読み込む</a:t>
            </a:r>
            <a:endParaRPr lang="en-US" altLang="ja-JP" sz="2200" dirty="0"/>
          </a:p>
        </p:txBody>
      </p:sp>
      <p:grpSp>
        <p:nvGrpSpPr>
          <p:cNvPr id="16" name="组合 15">
            <a:extLst>
              <a:ext uri="{FF2B5EF4-FFF2-40B4-BE49-F238E27FC236}">
                <a16:creationId xmlns:a16="http://schemas.microsoft.com/office/drawing/2014/main" id="{BE1D5C17-6ACF-43C1-9919-3483638CEE6F}"/>
              </a:ext>
            </a:extLst>
          </p:cNvPr>
          <p:cNvGrpSpPr/>
          <p:nvPr/>
        </p:nvGrpSpPr>
        <p:grpSpPr>
          <a:xfrm>
            <a:off x="1555584" y="5259530"/>
            <a:ext cx="815873" cy="1062606"/>
            <a:chOff x="6483902" y="3801050"/>
            <a:chExt cx="902970" cy="1227858"/>
          </a:xfrm>
        </p:grpSpPr>
        <p:pic>
          <p:nvPicPr>
            <p:cNvPr id="17" name="图片 16">
              <a:extLst>
                <a:ext uri="{FF2B5EF4-FFF2-40B4-BE49-F238E27FC236}">
                  <a16:creationId xmlns:a16="http://schemas.microsoft.com/office/drawing/2014/main" id="{922D25B8-A7FA-4106-8D03-F1C2A47E1C33}"/>
                </a:ext>
              </a:extLst>
            </p:cNvPr>
            <p:cNvPicPr>
              <a:picLocks noChangeAspect="1"/>
            </p:cNvPicPr>
            <p:nvPr/>
          </p:nvPicPr>
          <p:blipFill>
            <a:blip r:embed="rId2"/>
            <a:stretch>
              <a:fillRect/>
            </a:stretch>
          </p:blipFill>
          <p:spPr>
            <a:xfrm>
              <a:off x="6483902" y="3801050"/>
              <a:ext cx="902970" cy="902970"/>
            </a:xfrm>
            <a:prstGeom prst="rect">
              <a:avLst/>
            </a:prstGeom>
          </p:spPr>
        </p:pic>
        <p:sp>
          <p:nvSpPr>
            <p:cNvPr id="18" name="文本框 17">
              <a:extLst>
                <a:ext uri="{FF2B5EF4-FFF2-40B4-BE49-F238E27FC236}">
                  <a16:creationId xmlns:a16="http://schemas.microsoft.com/office/drawing/2014/main" id="{3FCA0262-3987-485C-8C10-520FFBA3D309}"/>
                </a:ext>
              </a:extLst>
            </p:cNvPr>
            <p:cNvSpPr txBox="1"/>
            <p:nvPr/>
          </p:nvSpPr>
          <p:spPr>
            <a:xfrm>
              <a:off x="6549625" y="4761144"/>
              <a:ext cx="771524" cy="267764"/>
            </a:xfrm>
            <a:prstGeom prst="rect">
              <a:avLst/>
            </a:prstGeom>
            <a:noFill/>
          </p:spPr>
          <p:txBody>
            <a:bodyPr wrap="none" rtlCol="0">
              <a:spAutoFit/>
            </a:bodyPr>
            <a:lstStyle/>
            <a:p>
              <a:pPr algn="ctr"/>
              <a:r>
                <a:rPr lang="en-US" altLang="ja-JP" b="1" dirty="0"/>
                <a:t>result.csv</a:t>
              </a:r>
            </a:p>
          </p:txBody>
        </p:sp>
      </p:grpSp>
      <p:sp>
        <p:nvSpPr>
          <p:cNvPr id="20" name="箭头: 下 19">
            <a:extLst>
              <a:ext uri="{FF2B5EF4-FFF2-40B4-BE49-F238E27FC236}">
                <a16:creationId xmlns:a16="http://schemas.microsoft.com/office/drawing/2014/main" id="{963E06A5-6028-4AC2-9994-C15EC3195AEB}"/>
              </a:ext>
            </a:extLst>
          </p:cNvPr>
          <p:cNvSpPr/>
          <p:nvPr/>
        </p:nvSpPr>
        <p:spPr>
          <a:xfrm>
            <a:off x="981956" y="4789259"/>
            <a:ext cx="551754" cy="83087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a:extLst>
              <a:ext uri="{FF2B5EF4-FFF2-40B4-BE49-F238E27FC236}">
                <a16:creationId xmlns:a16="http://schemas.microsoft.com/office/drawing/2014/main" id="{EB0234AF-7068-4D96-B9C3-7C938E431E2D}"/>
              </a:ext>
            </a:extLst>
          </p:cNvPr>
          <p:cNvSpPr txBox="1"/>
          <p:nvPr/>
        </p:nvSpPr>
        <p:spPr>
          <a:xfrm>
            <a:off x="1447185" y="4860085"/>
            <a:ext cx="1762021" cy="369332"/>
          </a:xfrm>
          <a:prstGeom prst="rect">
            <a:avLst/>
          </a:prstGeom>
          <a:noFill/>
        </p:spPr>
        <p:txBody>
          <a:bodyPr wrap="none" rtlCol="0">
            <a:spAutoFit/>
          </a:bodyPr>
          <a:lstStyle/>
          <a:p>
            <a:pPr algn="ctr"/>
            <a:r>
              <a:rPr lang="ja-JP" altLang="en-US" dirty="0"/>
              <a:t>結果を読み込む</a:t>
            </a:r>
            <a:endParaRPr lang="zh-CN" altLang="en-US" dirty="0"/>
          </a:p>
        </p:txBody>
      </p:sp>
      <p:sp>
        <p:nvSpPr>
          <p:cNvPr id="23" name="矩形: 圆角 22">
            <a:extLst>
              <a:ext uri="{FF2B5EF4-FFF2-40B4-BE49-F238E27FC236}">
                <a16:creationId xmlns:a16="http://schemas.microsoft.com/office/drawing/2014/main" id="{6A6EE391-A80F-42CB-BEED-AFFA4772B2F4}"/>
              </a:ext>
            </a:extLst>
          </p:cNvPr>
          <p:cNvSpPr/>
          <p:nvPr/>
        </p:nvSpPr>
        <p:spPr>
          <a:xfrm>
            <a:off x="175793" y="3427674"/>
            <a:ext cx="2011680" cy="1301359"/>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rPr>
              <a:t>サーバ</a:t>
            </a:r>
            <a:endParaRPr lang="en-US" altLang="ja-JP" dirty="0">
              <a:solidFill>
                <a:schemeClr val="tx1"/>
              </a:solidFill>
            </a:endParaRPr>
          </a:p>
          <a:p>
            <a:pPr algn="ctr"/>
            <a:r>
              <a:rPr lang="ja-JP" altLang="en-US" dirty="0">
                <a:solidFill>
                  <a:schemeClr val="tx1"/>
                </a:solidFill>
              </a:rPr>
              <a:t>データベース</a:t>
            </a:r>
            <a:endParaRPr lang="zh-CN" altLang="en-US" dirty="0">
              <a:solidFill>
                <a:schemeClr val="tx1"/>
              </a:solidFill>
            </a:endParaRPr>
          </a:p>
        </p:txBody>
      </p:sp>
    </p:spTree>
    <p:extLst>
      <p:ext uri="{BB962C8B-B14F-4D97-AF65-F5344CB8AC3E}">
        <p14:creationId xmlns:p14="http://schemas.microsoft.com/office/powerpoint/2010/main" val="511412111"/>
      </p:ext>
    </p:extLst>
  </p:cSld>
  <p:clrMapOvr>
    <a:masterClrMapping/>
  </p:clrMapOvr>
  <mc:AlternateContent xmlns:mc="http://schemas.openxmlformats.org/markup-compatibility/2006" xmlns:p14="http://schemas.microsoft.com/office/powerpoint/2010/main">
    <mc:Choice Requires="p14">
      <p:transition spd="slow" p14:dur="2000" advTm="12401"/>
    </mc:Choice>
    <mc:Fallback xmlns="">
      <p:transition spd="slow" advTm="12401"/>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537A04-F7AE-4554-AEAF-01A83F94A040}"/>
              </a:ext>
            </a:extLst>
          </p:cNvPr>
          <p:cNvSpPr>
            <a:spLocks noGrp="1"/>
          </p:cNvSpPr>
          <p:nvPr>
            <p:ph type="title"/>
          </p:nvPr>
        </p:nvSpPr>
        <p:spPr/>
        <p:txBody>
          <a:bodyPr/>
          <a:lstStyle/>
          <a:p>
            <a:r>
              <a:rPr lang="ja-JP" altLang="en-US" dirty="0"/>
              <a:t>カラーベースフィルタリング実装</a:t>
            </a:r>
            <a:endParaRPr lang="zh-CN" altLang="en-US" dirty="0"/>
          </a:p>
        </p:txBody>
      </p:sp>
      <p:sp>
        <p:nvSpPr>
          <p:cNvPr id="3" name="内容占位符 2">
            <a:extLst>
              <a:ext uri="{FF2B5EF4-FFF2-40B4-BE49-F238E27FC236}">
                <a16:creationId xmlns:a16="http://schemas.microsoft.com/office/drawing/2014/main" id="{2172A70F-422E-4FA0-A7D4-A66EE2012CEF}"/>
              </a:ext>
            </a:extLst>
          </p:cNvPr>
          <p:cNvSpPr>
            <a:spLocks noGrp="1"/>
          </p:cNvSpPr>
          <p:nvPr>
            <p:ph idx="1"/>
          </p:nvPr>
        </p:nvSpPr>
        <p:spPr>
          <a:xfrm>
            <a:off x="1097280" y="1737360"/>
            <a:ext cx="10058400" cy="4023360"/>
          </a:xfrm>
        </p:spPr>
        <p:txBody>
          <a:bodyPr>
            <a:normAutofit/>
          </a:bodyPr>
          <a:lstStyle/>
          <a:p>
            <a:pPr>
              <a:buFont typeface="Wingdings" panose="05000000000000000000" pitchFamily="2" charset="2"/>
              <a:buChar char="l"/>
            </a:pPr>
            <a:r>
              <a:rPr lang="ja-JP" altLang="en-US" sz="2800" dirty="0"/>
              <a:t>レコメンド</a:t>
            </a:r>
            <a:endParaRPr lang="en-US" altLang="ja-JP" sz="2800" dirty="0"/>
          </a:p>
          <a:p>
            <a:pPr lvl="2">
              <a:buFont typeface="Wingdings" panose="05000000000000000000" pitchFamily="2" charset="2"/>
              <a:buChar char="l"/>
            </a:pPr>
            <a:r>
              <a:rPr lang="ja-JP" altLang="en-US" sz="2200" dirty="0"/>
              <a:t>サーバが調性格結果を読み込む</a:t>
            </a:r>
            <a:endParaRPr lang="en-US" altLang="ja-JP" sz="2200" dirty="0"/>
          </a:p>
          <a:p>
            <a:pPr lvl="2">
              <a:buFont typeface="Wingdings" panose="05000000000000000000" pitchFamily="2" charset="2"/>
              <a:buChar char="l"/>
            </a:pPr>
            <a:r>
              <a:rPr lang="ja-JP" altLang="en-US" sz="2200" dirty="0"/>
              <a:t>データベースから、同じ調性格を持つ商品をランダムに抽出して保存</a:t>
            </a:r>
            <a:endParaRPr lang="en-US" altLang="ja-JP" sz="2200" dirty="0"/>
          </a:p>
        </p:txBody>
      </p:sp>
      <p:sp>
        <p:nvSpPr>
          <p:cNvPr id="19" name="矩形: 圆角 18">
            <a:extLst>
              <a:ext uri="{FF2B5EF4-FFF2-40B4-BE49-F238E27FC236}">
                <a16:creationId xmlns:a16="http://schemas.microsoft.com/office/drawing/2014/main" id="{C41745B0-CACB-40FD-84D7-A284BE4C4A2E}"/>
              </a:ext>
            </a:extLst>
          </p:cNvPr>
          <p:cNvSpPr/>
          <p:nvPr/>
        </p:nvSpPr>
        <p:spPr>
          <a:xfrm>
            <a:off x="175793" y="3427674"/>
            <a:ext cx="2011680" cy="1301359"/>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rPr>
              <a:t>サーバ</a:t>
            </a:r>
            <a:endParaRPr lang="en-US" altLang="ja-JP" dirty="0">
              <a:solidFill>
                <a:schemeClr val="tx1"/>
              </a:solidFill>
            </a:endParaRPr>
          </a:p>
          <a:p>
            <a:pPr algn="ctr"/>
            <a:r>
              <a:rPr lang="ja-JP" altLang="en-US" dirty="0">
                <a:solidFill>
                  <a:schemeClr val="tx1"/>
                </a:solidFill>
              </a:rPr>
              <a:t>データベース</a:t>
            </a:r>
            <a:endParaRPr lang="zh-CN" altLang="en-US" dirty="0">
              <a:solidFill>
                <a:schemeClr val="tx1"/>
              </a:solidFill>
            </a:endParaRPr>
          </a:p>
        </p:txBody>
      </p:sp>
      <p:pic>
        <p:nvPicPr>
          <p:cNvPr id="11" name="图片 10">
            <a:extLst>
              <a:ext uri="{FF2B5EF4-FFF2-40B4-BE49-F238E27FC236}">
                <a16:creationId xmlns:a16="http://schemas.microsoft.com/office/drawing/2014/main" id="{35E4B40D-1237-4547-9CA3-3F7FB0DBE9C8}"/>
              </a:ext>
            </a:extLst>
          </p:cNvPr>
          <p:cNvPicPr>
            <a:picLocks noChangeAspect="1"/>
          </p:cNvPicPr>
          <p:nvPr/>
        </p:nvPicPr>
        <p:blipFill>
          <a:blip r:embed="rId2"/>
          <a:stretch>
            <a:fillRect/>
          </a:stretch>
        </p:blipFill>
        <p:spPr>
          <a:xfrm>
            <a:off x="4117062" y="3484888"/>
            <a:ext cx="858779" cy="1186930"/>
          </a:xfrm>
          <a:prstGeom prst="rect">
            <a:avLst/>
          </a:prstGeom>
        </p:spPr>
      </p:pic>
      <p:sp>
        <p:nvSpPr>
          <p:cNvPr id="4" name="箭头: 右 3">
            <a:extLst>
              <a:ext uri="{FF2B5EF4-FFF2-40B4-BE49-F238E27FC236}">
                <a16:creationId xmlns:a16="http://schemas.microsoft.com/office/drawing/2014/main" id="{9F1B28F8-B606-4061-8946-539F3A28D720}"/>
              </a:ext>
            </a:extLst>
          </p:cNvPr>
          <p:cNvSpPr/>
          <p:nvPr/>
        </p:nvSpPr>
        <p:spPr>
          <a:xfrm>
            <a:off x="2305592" y="3763393"/>
            <a:ext cx="1666240" cy="6299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a:extLst>
              <a:ext uri="{FF2B5EF4-FFF2-40B4-BE49-F238E27FC236}">
                <a16:creationId xmlns:a16="http://schemas.microsoft.com/office/drawing/2014/main" id="{128BAE8D-5497-4261-9AE7-EEB0CA6DE716}"/>
              </a:ext>
            </a:extLst>
          </p:cNvPr>
          <p:cNvSpPr txBox="1"/>
          <p:nvPr/>
        </p:nvSpPr>
        <p:spPr>
          <a:xfrm>
            <a:off x="2217830" y="4393313"/>
            <a:ext cx="1745991" cy="646331"/>
          </a:xfrm>
          <a:prstGeom prst="rect">
            <a:avLst/>
          </a:prstGeom>
          <a:noFill/>
        </p:spPr>
        <p:txBody>
          <a:bodyPr wrap="none" rtlCol="0">
            <a:spAutoFit/>
          </a:bodyPr>
          <a:lstStyle/>
          <a:p>
            <a:pPr algn="ctr"/>
            <a:r>
              <a:rPr lang="ja-JP" altLang="en-US" dirty="0"/>
              <a:t>同じ調性格商品</a:t>
            </a:r>
            <a:endParaRPr lang="en-US" altLang="ja-JP" dirty="0"/>
          </a:p>
          <a:p>
            <a:pPr algn="ctr"/>
            <a:r>
              <a:rPr lang="ja-JP" altLang="en-US" dirty="0"/>
              <a:t>ランダムに抽出</a:t>
            </a:r>
            <a:endParaRPr lang="zh-CN" altLang="en-US" dirty="0"/>
          </a:p>
        </p:txBody>
      </p:sp>
      <p:sp>
        <p:nvSpPr>
          <p:cNvPr id="6" name="箭头: 右 5">
            <a:extLst>
              <a:ext uri="{FF2B5EF4-FFF2-40B4-BE49-F238E27FC236}">
                <a16:creationId xmlns:a16="http://schemas.microsoft.com/office/drawing/2014/main" id="{01A082E3-EBFB-46C5-AFB5-B02836FA17E3}"/>
              </a:ext>
            </a:extLst>
          </p:cNvPr>
          <p:cNvSpPr/>
          <p:nvPr/>
        </p:nvSpPr>
        <p:spPr>
          <a:xfrm>
            <a:off x="5057402" y="3798065"/>
            <a:ext cx="719821" cy="52412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组合 7">
            <a:extLst>
              <a:ext uri="{FF2B5EF4-FFF2-40B4-BE49-F238E27FC236}">
                <a16:creationId xmlns:a16="http://schemas.microsoft.com/office/drawing/2014/main" id="{ADBC9FD2-645E-490C-B9CB-AEAC392F7A28}"/>
              </a:ext>
            </a:extLst>
          </p:cNvPr>
          <p:cNvGrpSpPr/>
          <p:nvPr/>
        </p:nvGrpSpPr>
        <p:grpSpPr>
          <a:xfrm>
            <a:off x="5828304" y="3606099"/>
            <a:ext cx="902970" cy="1271270"/>
            <a:chOff x="4894744" y="4239751"/>
            <a:chExt cx="902970" cy="1271270"/>
          </a:xfrm>
        </p:grpSpPr>
        <p:pic>
          <p:nvPicPr>
            <p:cNvPr id="21" name="图片 20">
              <a:extLst>
                <a:ext uri="{FF2B5EF4-FFF2-40B4-BE49-F238E27FC236}">
                  <a16:creationId xmlns:a16="http://schemas.microsoft.com/office/drawing/2014/main" id="{C71BC3B9-A00F-4D66-A6DC-B02EDBD2A50A}"/>
                </a:ext>
              </a:extLst>
            </p:cNvPr>
            <p:cNvPicPr>
              <a:picLocks noChangeAspect="1"/>
            </p:cNvPicPr>
            <p:nvPr/>
          </p:nvPicPr>
          <p:blipFill>
            <a:blip r:embed="rId3"/>
            <a:stretch>
              <a:fillRect/>
            </a:stretch>
          </p:blipFill>
          <p:spPr>
            <a:xfrm>
              <a:off x="4894744" y="4239751"/>
              <a:ext cx="902970" cy="902970"/>
            </a:xfrm>
            <a:prstGeom prst="rect">
              <a:avLst/>
            </a:prstGeom>
          </p:spPr>
        </p:pic>
        <p:sp>
          <p:nvSpPr>
            <p:cNvPr id="23" name="文本框 22">
              <a:extLst>
                <a:ext uri="{FF2B5EF4-FFF2-40B4-BE49-F238E27FC236}">
                  <a16:creationId xmlns:a16="http://schemas.microsoft.com/office/drawing/2014/main" id="{D1E0BAEC-5526-407F-94B0-D13D98E68993}"/>
                </a:ext>
              </a:extLst>
            </p:cNvPr>
            <p:cNvSpPr txBox="1"/>
            <p:nvPr/>
          </p:nvSpPr>
          <p:spPr>
            <a:xfrm>
              <a:off x="5010949" y="5142721"/>
              <a:ext cx="671195" cy="368300"/>
            </a:xfrm>
            <a:prstGeom prst="rect">
              <a:avLst/>
            </a:prstGeom>
            <a:noFill/>
          </p:spPr>
          <p:txBody>
            <a:bodyPr wrap="none" rtlCol="0">
              <a:spAutoFit/>
            </a:bodyPr>
            <a:lstStyle/>
            <a:p>
              <a:r>
                <a:rPr lang="en-US" altLang="ja-JP" b="1"/>
                <a:t>JSON</a:t>
              </a:r>
            </a:p>
          </p:txBody>
        </p:sp>
      </p:grpSp>
    </p:spTree>
    <p:extLst>
      <p:ext uri="{BB962C8B-B14F-4D97-AF65-F5344CB8AC3E}">
        <p14:creationId xmlns:p14="http://schemas.microsoft.com/office/powerpoint/2010/main" val="2644331183"/>
      </p:ext>
    </p:extLst>
  </p:cSld>
  <p:clrMapOvr>
    <a:masterClrMapping/>
  </p:clrMapOvr>
  <mc:AlternateContent xmlns:mc="http://schemas.openxmlformats.org/markup-compatibility/2006" xmlns:p14="http://schemas.microsoft.com/office/powerpoint/2010/main">
    <mc:Choice Requires="p14">
      <p:transition spd="slow" p14:dur="2000" advTm="12401"/>
    </mc:Choice>
    <mc:Fallback xmlns="">
      <p:transition spd="slow" advTm="12401"/>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2CBB6A5-334A-49CA-AB31-B162109E5591}"/>
              </a:ext>
            </a:extLst>
          </p:cNvPr>
          <p:cNvSpPr>
            <a:spLocks noGrp="1"/>
          </p:cNvSpPr>
          <p:nvPr>
            <p:ph type="title"/>
          </p:nvPr>
        </p:nvSpPr>
        <p:spPr/>
        <p:txBody>
          <a:bodyPr/>
          <a:lstStyle/>
          <a:p>
            <a:r>
              <a:rPr lang="ja-JP" altLang="en-US" dirty="0"/>
              <a:t>プロジェクトの背景</a:t>
            </a:r>
            <a:endParaRPr lang="zh-CN" altLang="en-US" dirty="0"/>
          </a:p>
        </p:txBody>
      </p:sp>
      <p:pic>
        <p:nvPicPr>
          <p:cNvPr id="3" name="图片 2">
            <a:extLst>
              <a:ext uri="{FF2B5EF4-FFF2-40B4-BE49-F238E27FC236}">
                <a16:creationId xmlns:a16="http://schemas.microsoft.com/office/drawing/2014/main" id="{AE03C682-ED47-47D1-B589-07568C15FF6E}"/>
              </a:ext>
            </a:extLst>
          </p:cNvPr>
          <p:cNvPicPr>
            <a:picLocks noChangeAspect="1"/>
          </p:cNvPicPr>
          <p:nvPr/>
        </p:nvPicPr>
        <p:blipFill>
          <a:blip r:embed="rId2"/>
          <a:stretch>
            <a:fillRect/>
          </a:stretch>
        </p:blipFill>
        <p:spPr>
          <a:xfrm>
            <a:off x="7315200" y="1737360"/>
            <a:ext cx="4042703" cy="4483635"/>
          </a:xfrm>
          <a:prstGeom prst="rect">
            <a:avLst/>
          </a:prstGeom>
        </p:spPr>
      </p:pic>
      <p:sp>
        <p:nvSpPr>
          <p:cNvPr id="7" name="内容占位符 2">
            <a:extLst>
              <a:ext uri="{FF2B5EF4-FFF2-40B4-BE49-F238E27FC236}">
                <a16:creationId xmlns:a16="http://schemas.microsoft.com/office/drawing/2014/main" id="{94F51AF9-558B-4B0D-85FB-F5129ED801B9}"/>
              </a:ext>
            </a:extLst>
          </p:cNvPr>
          <p:cNvSpPr>
            <a:spLocks noGrp="1"/>
          </p:cNvSpPr>
          <p:nvPr>
            <p:ph idx="1"/>
          </p:nvPr>
        </p:nvSpPr>
        <p:spPr>
          <a:xfrm>
            <a:off x="1097280" y="1845734"/>
            <a:ext cx="6015697" cy="4092079"/>
          </a:xfrm>
        </p:spPr>
        <p:txBody>
          <a:bodyPr>
            <a:normAutofit lnSpcReduction="10000"/>
          </a:bodyPr>
          <a:lstStyle/>
          <a:p>
            <a:pPr>
              <a:buFont typeface="Wingdings" panose="05000000000000000000" pitchFamily="2" charset="2"/>
              <a:buChar char="l"/>
            </a:pPr>
            <a:r>
              <a:rPr lang="ja-JP" altLang="en-US" sz="2800" dirty="0"/>
              <a:t>顧客</a:t>
            </a:r>
            <a:r>
              <a:rPr lang="en-US" altLang="ja-JP" sz="2800" dirty="0"/>
              <a:t>IROYA</a:t>
            </a:r>
            <a:r>
              <a:rPr lang="ja-JP" altLang="en-US" sz="2800" dirty="0"/>
              <a:t>：ファッション通販サイト運営</a:t>
            </a:r>
            <a:endParaRPr lang="en-US" altLang="ja-JP" sz="2800" dirty="0"/>
          </a:p>
          <a:p>
            <a:pPr>
              <a:buFont typeface="Wingdings" panose="05000000000000000000" pitchFamily="2" charset="2"/>
              <a:buChar char="l"/>
            </a:pPr>
            <a:endParaRPr lang="en-US" altLang="ja-JP" sz="2800" dirty="0"/>
          </a:p>
          <a:p>
            <a:pPr>
              <a:buFont typeface="Wingdings" panose="05000000000000000000" pitchFamily="2" charset="2"/>
              <a:buChar char="l"/>
            </a:pPr>
            <a:r>
              <a:rPr lang="ja-JP" altLang="en-US" sz="2800" dirty="0"/>
              <a:t>理念：「色からすきになる」</a:t>
            </a:r>
            <a:endParaRPr lang="en-US" altLang="ja-JP" sz="2800" dirty="0"/>
          </a:p>
          <a:p>
            <a:pPr>
              <a:buFont typeface="Wingdings" panose="05000000000000000000" pitchFamily="2" charset="2"/>
              <a:buChar char="l"/>
            </a:pPr>
            <a:endParaRPr lang="en-US" altLang="ja-JP" sz="2800" dirty="0"/>
          </a:p>
          <a:p>
            <a:pPr>
              <a:buFont typeface="Wingdings" panose="05000000000000000000" pitchFamily="2" charset="2"/>
              <a:buChar char="l"/>
            </a:pPr>
            <a:r>
              <a:rPr lang="ja-JP" altLang="en-US" sz="2800" dirty="0"/>
              <a:t>レコメンド機能ない</a:t>
            </a:r>
            <a:endParaRPr lang="en-US" altLang="ja-JP" sz="2800" dirty="0"/>
          </a:p>
          <a:p>
            <a:pPr>
              <a:buFont typeface="Wingdings" panose="05000000000000000000" pitchFamily="2" charset="2"/>
              <a:buChar char="l"/>
            </a:pPr>
            <a:endParaRPr lang="en-US" altLang="ja-JP" sz="2800" dirty="0"/>
          </a:p>
          <a:p>
            <a:pPr>
              <a:lnSpc>
                <a:spcPts val="3360"/>
              </a:lnSpc>
              <a:buFont typeface="Wingdings" panose="05000000000000000000" pitchFamily="2" charset="2"/>
              <a:buChar char="l"/>
            </a:pPr>
            <a:r>
              <a:rPr lang="ja-JP" altLang="en-US" sz="2800" dirty="0"/>
              <a:t>色聴共感覚を用いたカラーベースレコメンド機能を試作</a:t>
            </a:r>
            <a:endParaRPr lang="zh-CN" altLang="en-US" sz="2800" dirty="0"/>
          </a:p>
        </p:txBody>
      </p:sp>
    </p:spTree>
    <p:extLst>
      <p:ext uri="{BB962C8B-B14F-4D97-AF65-F5344CB8AC3E}">
        <p14:creationId xmlns:p14="http://schemas.microsoft.com/office/powerpoint/2010/main" val="2043246058"/>
      </p:ext>
    </p:extLst>
  </p:cSld>
  <p:clrMapOvr>
    <a:masterClrMapping/>
  </p:clrMapOvr>
  <mc:AlternateContent xmlns:mc="http://schemas.openxmlformats.org/markup-compatibility/2006" xmlns:p14="http://schemas.microsoft.com/office/powerpoint/2010/main">
    <mc:Choice Requires="p14">
      <p:transition spd="slow" p14:dur="2000" advTm="34045"/>
    </mc:Choice>
    <mc:Fallback xmlns="">
      <p:transition spd="slow" advTm="34045"/>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537A04-F7AE-4554-AEAF-01A83F94A040}"/>
              </a:ext>
            </a:extLst>
          </p:cNvPr>
          <p:cNvSpPr>
            <a:spLocks noGrp="1"/>
          </p:cNvSpPr>
          <p:nvPr>
            <p:ph type="title"/>
          </p:nvPr>
        </p:nvSpPr>
        <p:spPr/>
        <p:txBody>
          <a:bodyPr/>
          <a:lstStyle/>
          <a:p>
            <a:r>
              <a:rPr lang="ja-JP" altLang="en-US" dirty="0"/>
              <a:t>カラーベースフィルタリング実装</a:t>
            </a:r>
            <a:endParaRPr lang="zh-CN" altLang="en-US" dirty="0"/>
          </a:p>
        </p:txBody>
      </p:sp>
      <p:sp>
        <p:nvSpPr>
          <p:cNvPr id="3" name="内容占位符 2">
            <a:extLst>
              <a:ext uri="{FF2B5EF4-FFF2-40B4-BE49-F238E27FC236}">
                <a16:creationId xmlns:a16="http://schemas.microsoft.com/office/drawing/2014/main" id="{2172A70F-422E-4FA0-A7D4-A66EE2012CEF}"/>
              </a:ext>
            </a:extLst>
          </p:cNvPr>
          <p:cNvSpPr>
            <a:spLocks noGrp="1"/>
          </p:cNvSpPr>
          <p:nvPr>
            <p:ph idx="1"/>
          </p:nvPr>
        </p:nvSpPr>
        <p:spPr>
          <a:xfrm>
            <a:off x="1097280" y="1737360"/>
            <a:ext cx="10058400" cy="4023360"/>
          </a:xfrm>
        </p:spPr>
        <p:txBody>
          <a:bodyPr>
            <a:normAutofit/>
          </a:bodyPr>
          <a:lstStyle/>
          <a:p>
            <a:pPr>
              <a:buFont typeface="Wingdings" panose="05000000000000000000" pitchFamily="2" charset="2"/>
              <a:buChar char="l"/>
            </a:pPr>
            <a:r>
              <a:rPr lang="ja-JP" altLang="en-US" sz="2800" dirty="0"/>
              <a:t>レコメンド</a:t>
            </a:r>
            <a:endParaRPr lang="en-US" altLang="ja-JP" sz="2800" dirty="0"/>
          </a:p>
          <a:p>
            <a:pPr lvl="2">
              <a:buFont typeface="Wingdings" panose="05000000000000000000" pitchFamily="2" charset="2"/>
              <a:buChar char="l"/>
            </a:pPr>
            <a:r>
              <a:rPr lang="ja-JP" altLang="en-US" sz="2200" dirty="0"/>
              <a:t>サーバが調性格結果を読み込む</a:t>
            </a:r>
            <a:endParaRPr lang="en-US" altLang="ja-JP" sz="2200" dirty="0"/>
          </a:p>
          <a:p>
            <a:pPr lvl="2">
              <a:buFont typeface="Wingdings" panose="05000000000000000000" pitchFamily="2" charset="2"/>
              <a:buChar char="l"/>
            </a:pPr>
            <a:r>
              <a:rPr lang="ja-JP" altLang="en-US" sz="2200" dirty="0"/>
              <a:t>データベースから、同じ調性格を持つ商品をランダムに抽出して保存</a:t>
            </a:r>
            <a:endParaRPr lang="en-US" altLang="ja-JP" sz="2200" dirty="0"/>
          </a:p>
          <a:p>
            <a:pPr lvl="2">
              <a:buFont typeface="Wingdings" panose="05000000000000000000" pitchFamily="2" charset="2"/>
              <a:buChar char="l"/>
            </a:pPr>
            <a:r>
              <a:rPr lang="en-US" altLang="ja-JP" sz="2200" dirty="0"/>
              <a:t>JSON</a:t>
            </a:r>
            <a:r>
              <a:rPr lang="ja-JP" altLang="en-US" sz="2200" dirty="0"/>
              <a:t>ファイルでウェブサイト側に転送</a:t>
            </a:r>
            <a:endParaRPr lang="en-US" altLang="ja-JP" sz="2200" dirty="0"/>
          </a:p>
        </p:txBody>
      </p:sp>
      <p:sp>
        <p:nvSpPr>
          <p:cNvPr id="19" name="矩形: 圆角 18">
            <a:extLst>
              <a:ext uri="{FF2B5EF4-FFF2-40B4-BE49-F238E27FC236}">
                <a16:creationId xmlns:a16="http://schemas.microsoft.com/office/drawing/2014/main" id="{C41745B0-CACB-40FD-84D7-A284BE4C4A2E}"/>
              </a:ext>
            </a:extLst>
          </p:cNvPr>
          <p:cNvSpPr/>
          <p:nvPr/>
        </p:nvSpPr>
        <p:spPr>
          <a:xfrm>
            <a:off x="175793" y="3427674"/>
            <a:ext cx="2011680" cy="1301359"/>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rPr>
              <a:t>サーバ</a:t>
            </a:r>
            <a:endParaRPr lang="en-US" altLang="ja-JP" dirty="0">
              <a:solidFill>
                <a:schemeClr val="tx1"/>
              </a:solidFill>
            </a:endParaRPr>
          </a:p>
          <a:p>
            <a:pPr algn="ctr"/>
            <a:r>
              <a:rPr lang="ja-JP" altLang="en-US" dirty="0">
                <a:solidFill>
                  <a:schemeClr val="tx1"/>
                </a:solidFill>
              </a:rPr>
              <a:t>データベース</a:t>
            </a:r>
            <a:endParaRPr lang="zh-CN" altLang="en-US" dirty="0">
              <a:solidFill>
                <a:schemeClr val="tx1"/>
              </a:solidFill>
            </a:endParaRPr>
          </a:p>
        </p:txBody>
      </p:sp>
      <p:pic>
        <p:nvPicPr>
          <p:cNvPr id="10" name="图片 9">
            <a:extLst>
              <a:ext uri="{FF2B5EF4-FFF2-40B4-BE49-F238E27FC236}">
                <a16:creationId xmlns:a16="http://schemas.microsoft.com/office/drawing/2014/main" id="{C182960C-627D-48CB-AF5F-182C93BEB002}"/>
              </a:ext>
            </a:extLst>
          </p:cNvPr>
          <p:cNvPicPr>
            <a:picLocks noChangeAspect="1"/>
          </p:cNvPicPr>
          <p:nvPr/>
        </p:nvPicPr>
        <p:blipFill>
          <a:blip r:embed="rId2"/>
          <a:stretch>
            <a:fillRect/>
          </a:stretch>
        </p:blipFill>
        <p:spPr>
          <a:xfrm>
            <a:off x="7270752" y="4543281"/>
            <a:ext cx="4955307" cy="1938122"/>
          </a:xfrm>
          <a:prstGeom prst="rect">
            <a:avLst/>
          </a:prstGeom>
        </p:spPr>
      </p:pic>
      <p:pic>
        <p:nvPicPr>
          <p:cNvPr id="11" name="图片 10">
            <a:extLst>
              <a:ext uri="{FF2B5EF4-FFF2-40B4-BE49-F238E27FC236}">
                <a16:creationId xmlns:a16="http://schemas.microsoft.com/office/drawing/2014/main" id="{35E4B40D-1237-4547-9CA3-3F7FB0DBE9C8}"/>
              </a:ext>
            </a:extLst>
          </p:cNvPr>
          <p:cNvPicPr>
            <a:picLocks noChangeAspect="1"/>
          </p:cNvPicPr>
          <p:nvPr/>
        </p:nvPicPr>
        <p:blipFill>
          <a:blip r:embed="rId3"/>
          <a:stretch>
            <a:fillRect/>
          </a:stretch>
        </p:blipFill>
        <p:spPr>
          <a:xfrm>
            <a:off x="4117062" y="3484888"/>
            <a:ext cx="858779" cy="1186930"/>
          </a:xfrm>
          <a:prstGeom prst="rect">
            <a:avLst/>
          </a:prstGeom>
        </p:spPr>
      </p:pic>
      <p:sp>
        <p:nvSpPr>
          <p:cNvPr id="4" name="箭头: 右 3">
            <a:extLst>
              <a:ext uri="{FF2B5EF4-FFF2-40B4-BE49-F238E27FC236}">
                <a16:creationId xmlns:a16="http://schemas.microsoft.com/office/drawing/2014/main" id="{9F1B28F8-B606-4061-8946-539F3A28D720}"/>
              </a:ext>
            </a:extLst>
          </p:cNvPr>
          <p:cNvSpPr/>
          <p:nvPr/>
        </p:nvSpPr>
        <p:spPr>
          <a:xfrm>
            <a:off x="2305592" y="3763393"/>
            <a:ext cx="1666240" cy="6299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a:extLst>
              <a:ext uri="{FF2B5EF4-FFF2-40B4-BE49-F238E27FC236}">
                <a16:creationId xmlns:a16="http://schemas.microsoft.com/office/drawing/2014/main" id="{128BAE8D-5497-4261-9AE7-EEB0CA6DE716}"/>
              </a:ext>
            </a:extLst>
          </p:cNvPr>
          <p:cNvSpPr txBox="1"/>
          <p:nvPr/>
        </p:nvSpPr>
        <p:spPr>
          <a:xfrm>
            <a:off x="2217830" y="4393313"/>
            <a:ext cx="1745991" cy="646331"/>
          </a:xfrm>
          <a:prstGeom prst="rect">
            <a:avLst/>
          </a:prstGeom>
          <a:noFill/>
        </p:spPr>
        <p:txBody>
          <a:bodyPr wrap="none" rtlCol="0">
            <a:spAutoFit/>
          </a:bodyPr>
          <a:lstStyle/>
          <a:p>
            <a:pPr algn="ctr"/>
            <a:r>
              <a:rPr lang="ja-JP" altLang="en-US" dirty="0"/>
              <a:t>同じ調性格商品</a:t>
            </a:r>
            <a:endParaRPr lang="en-US" altLang="ja-JP" dirty="0"/>
          </a:p>
          <a:p>
            <a:pPr algn="ctr"/>
            <a:r>
              <a:rPr lang="ja-JP" altLang="en-US" dirty="0"/>
              <a:t>ランダムに抽出</a:t>
            </a:r>
            <a:endParaRPr lang="zh-CN" altLang="en-US" dirty="0"/>
          </a:p>
        </p:txBody>
      </p:sp>
      <p:sp>
        <p:nvSpPr>
          <p:cNvPr id="6" name="箭头: 右 5">
            <a:extLst>
              <a:ext uri="{FF2B5EF4-FFF2-40B4-BE49-F238E27FC236}">
                <a16:creationId xmlns:a16="http://schemas.microsoft.com/office/drawing/2014/main" id="{01A082E3-EBFB-46C5-AFB5-B02836FA17E3}"/>
              </a:ext>
            </a:extLst>
          </p:cNvPr>
          <p:cNvSpPr/>
          <p:nvPr/>
        </p:nvSpPr>
        <p:spPr>
          <a:xfrm>
            <a:off x="5057402" y="3798065"/>
            <a:ext cx="719821" cy="52412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组合 7">
            <a:extLst>
              <a:ext uri="{FF2B5EF4-FFF2-40B4-BE49-F238E27FC236}">
                <a16:creationId xmlns:a16="http://schemas.microsoft.com/office/drawing/2014/main" id="{ADBC9FD2-645E-490C-B9CB-AEAC392F7A28}"/>
              </a:ext>
            </a:extLst>
          </p:cNvPr>
          <p:cNvGrpSpPr/>
          <p:nvPr/>
        </p:nvGrpSpPr>
        <p:grpSpPr>
          <a:xfrm>
            <a:off x="5828304" y="3606099"/>
            <a:ext cx="902970" cy="1271270"/>
            <a:chOff x="4894744" y="4239751"/>
            <a:chExt cx="902970" cy="1271270"/>
          </a:xfrm>
        </p:grpSpPr>
        <p:pic>
          <p:nvPicPr>
            <p:cNvPr id="21" name="图片 20">
              <a:extLst>
                <a:ext uri="{FF2B5EF4-FFF2-40B4-BE49-F238E27FC236}">
                  <a16:creationId xmlns:a16="http://schemas.microsoft.com/office/drawing/2014/main" id="{C71BC3B9-A00F-4D66-A6DC-B02EDBD2A50A}"/>
                </a:ext>
              </a:extLst>
            </p:cNvPr>
            <p:cNvPicPr>
              <a:picLocks noChangeAspect="1"/>
            </p:cNvPicPr>
            <p:nvPr/>
          </p:nvPicPr>
          <p:blipFill>
            <a:blip r:embed="rId4"/>
            <a:stretch>
              <a:fillRect/>
            </a:stretch>
          </p:blipFill>
          <p:spPr>
            <a:xfrm>
              <a:off x="4894744" y="4239751"/>
              <a:ext cx="902970" cy="902970"/>
            </a:xfrm>
            <a:prstGeom prst="rect">
              <a:avLst/>
            </a:prstGeom>
          </p:spPr>
        </p:pic>
        <p:sp>
          <p:nvSpPr>
            <p:cNvPr id="23" name="文本框 22">
              <a:extLst>
                <a:ext uri="{FF2B5EF4-FFF2-40B4-BE49-F238E27FC236}">
                  <a16:creationId xmlns:a16="http://schemas.microsoft.com/office/drawing/2014/main" id="{D1E0BAEC-5526-407F-94B0-D13D98E68993}"/>
                </a:ext>
              </a:extLst>
            </p:cNvPr>
            <p:cNvSpPr txBox="1"/>
            <p:nvPr/>
          </p:nvSpPr>
          <p:spPr>
            <a:xfrm>
              <a:off x="5010949" y="5142721"/>
              <a:ext cx="671195" cy="368300"/>
            </a:xfrm>
            <a:prstGeom prst="rect">
              <a:avLst/>
            </a:prstGeom>
            <a:noFill/>
          </p:spPr>
          <p:txBody>
            <a:bodyPr wrap="none" rtlCol="0">
              <a:spAutoFit/>
            </a:bodyPr>
            <a:lstStyle/>
            <a:p>
              <a:r>
                <a:rPr lang="en-US" altLang="ja-JP" b="1"/>
                <a:t>JSON</a:t>
              </a:r>
            </a:p>
          </p:txBody>
        </p:sp>
      </p:grpSp>
      <p:sp>
        <p:nvSpPr>
          <p:cNvPr id="24" name="箭头: 右 23">
            <a:extLst>
              <a:ext uri="{FF2B5EF4-FFF2-40B4-BE49-F238E27FC236}">
                <a16:creationId xmlns:a16="http://schemas.microsoft.com/office/drawing/2014/main" id="{F55BF1C0-A815-413B-AFE7-C4FB01C1C134}"/>
              </a:ext>
            </a:extLst>
          </p:cNvPr>
          <p:cNvSpPr/>
          <p:nvPr/>
        </p:nvSpPr>
        <p:spPr>
          <a:xfrm rot="2542973">
            <a:off x="6680470" y="4454414"/>
            <a:ext cx="719821" cy="52412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115245639"/>
      </p:ext>
    </p:extLst>
  </p:cSld>
  <p:clrMapOvr>
    <a:masterClrMapping/>
  </p:clrMapOvr>
  <mc:AlternateContent xmlns:mc="http://schemas.openxmlformats.org/markup-compatibility/2006" xmlns:p14="http://schemas.microsoft.com/office/powerpoint/2010/main">
    <mc:Choice Requires="p14">
      <p:transition spd="slow" p14:dur="2000" advTm="12401"/>
    </mc:Choice>
    <mc:Fallback xmlns="">
      <p:transition spd="slow" advTm="12401"/>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61A1C8-2EE3-40FC-AA45-4CCE63CCF7EB}"/>
              </a:ext>
            </a:extLst>
          </p:cNvPr>
          <p:cNvSpPr>
            <a:spLocks noGrp="1"/>
          </p:cNvSpPr>
          <p:nvPr>
            <p:ph type="title"/>
          </p:nvPr>
        </p:nvSpPr>
        <p:spPr/>
        <p:txBody>
          <a:bodyPr>
            <a:normAutofit/>
          </a:bodyPr>
          <a:lstStyle/>
          <a:p>
            <a:r>
              <a:rPr lang="ja-JP" altLang="en-US" sz="7200" dirty="0"/>
              <a:t>評価手法と実験結果分析</a:t>
            </a:r>
            <a:endParaRPr lang="en-US" altLang="ja-JP" sz="7200" dirty="0"/>
          </a:p>
        </p:txBody>
      </p:sp>
      <p:sp>
        <p:nvSpPr>
          <p:cNvPr id="3" name="文本占位符 2">
            <a:extLst>
              <a:ext uri="{FF2B5EF4-FFF2-40B4-BE49-F238E27FC236}">
                <a16:creationId xmlns:a16="http://schemas.microsoft.com/office/drawing/2014/main" id="{20B84D2A-CAB4-473E-A70C-EC2C747CAB00}"/>
              </a:ext>
            </a:extLst>
          </p:cNvPr>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4277538478"/>
      </p:ext>
    </p:extLst>
  </p:cSld>
  <p:clrMapOvr>
    <a:masterClrMapping/>
  </p:clrMapOvr>
  <mc:AlternateContent xmlns:mc="http://schemas.openxmlformats.org/markup-compatibility/2006" xmlns:p14="http://schemas.microsoft.com/office/powerpoint/2010/main">
    <mc:Choice Requires="p14">
      <p:transition spd="slow" p14:dur="2000" advTm="2288"/>
    </mc:Choice>
    <mc:Fallback xmlns="">
      <p:transition spd="slow" advTm="2288"/>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2C1B6F-EFCF-4260-969E-C354B03B5ECA}"/>
              </a:ext>
            </a:extLst>
          </p:cNvPr>
          <p:cNvSpPr>
            <a:spLocks noGrp="1"/>
          </p:cNvSpPr>
          <p:nvPr>
            <p:ph type="title"/>
          </p:nvPr>
        </p:nvSpPr>
        <p:spPr/>
        <p:txBody>
          <a:bodyPr/>
          <a:lstStyle/>
          <a:p>
            <a:r>
              <a:rPr lang="ja-JP" altLang="en-US" dirty="0"/>
              <a:t>評価方法</a:t>
            </a:r>
            <a:endParaRPr lang="zh-CN" altLang="en-US" dirty="0"/>
          </a:p>
        </p:txBody>
      </p:sp>
      <p:sp>
        <p:nvSpPr>
          <p:cNvPr id="3" name="内容占位符 2">
            <a:extLst>
              <a:ext uri="{FF2B5EF4-FFF2-40B4-BE49-F238E27FC236}">
                <a16:creationId xmlns:a16="http://schemas.microsoft.com/office/drawing/2014/main" id="{2C40D5D1-8EB0-4584-AE72-27D8FF0E2AED}"/>
              </a:ext>
            </a:extLst>
          </p:cNvPr>
          <p:cNvSpPr>
            <a:spLocks noGrp="1"/>
          </p:cNvSpPr>
          <p:nvPr>
            <p:ph idx="1"/>
          </p:nvPr>
        </p:nvSpPr>
        <p:spPr/>
        <p:txBody>
          <a:bodyPr>
            <a:normAutofit/>
          </a:bodyPr>
          <a:lstStyle/>
          <a:p>
            <a:pPr>
              <a:buFont typeface="Wingdings" panose="05000000000000000000" pitchFamily="2" charset="2"/>
              <a:buChar char="l"/>
            </a:pPr>
            <a:r>
              <a:rPr lang="en-US" altLang="ja-JP" sz="2800" dirty="0"/>
              <a:t>Off-line</a:t>
            </a:r>
          </a:p>
          <a:p>
            <a:pPr lvl="2">
              <a:buFont typeface="Wingdings" panose="05000000000000000000" pitchFamily="2" charset="2"/>
              <a:buChar char="l"/>
            </a:pPr>
            <a:r>
              <a:rPr lang="ja-JP" altLang="en-US" sz="2400" dirty="0"/>
              <a:t>事前にユーザーの閲覧・購入・評価データを取得</a:t>
            </a:r>
            <a:endParaRPr lang="en-US" altLang="ja-JP" sz="2400" dirty="0"/>
          </a:p>
          <a:p>
            <a:pPr lvl="2">
              <a:buFont typeface="Wingdings" panose="05000000000000000000" pitchFamily="2" charset="2"/>
              <a:buChar char="l"/>
            </a:pPr>
            <a:r>
              <a:rPr lang="ja-JP" altLang="en-US" sz="2400" dirty="0"/>
              <a:t>データの一部をトレニンーグとして、ほかのデータを検証用</a:t>
            </a:r>
            <a:endParaRPr lang="en-US" altLang="ja-JP" sz="2400" dirty="0"/>
          </a:p>
          <a:p>
            <a:pPr lvl="2">
              <a:buFont typeface="Wingdings" panose="05000000000000000000" pitchFamily="2" charset="2"/>
              <a:buChar char="l"/>
            </a:pPr>
            <a:endParaRPr lang="en-US" altLang="ja-JP" sz="2400" dirty="0"/>
          </a:p>
          <a:p>
            <a:pPr>
              <a:buFont typeface="Wingdings" panose="05000000000000000000" pitchFamily="2" charset="2"/>
              <a:buChar char="l"/>
            </a:pPr>
            <a:r>
              <a:rPr lang="ja-JP" altLang="en-US" sz="2800" dirty="0"/>
              <a:t>便利、コスト低い</a:t>
            </a:r>
            <a:endParaRPr lang="en-US" altLang="ja-JP" sz="2800" dirty="0"/>
          </a:p>
          <a:p>
            <a:pPr>
              <a:buFont typeface="Wingdings" panose="05000000000000000000" pitchFamily="2" charset="2"/>
              <a:buChar char="l"/>
            </a:pPr>
            <a:endParaRPr lang="en-US" altLang="ja-JP" sz="2800" dirty="0"/>
          </a:p>
          <a:p>
            <a:pPr>
              <a:buFont typeface="Wingdings" panose="05000000000000000000" pitchFamily="2" charset="2"/>
              <a:buChar char="l"/>
            </a:pPr>
            <a:r>
              <a:rPr lang="ja-JP" altLang="en-US" sz="3200" dirty="0"/>
              <a:t>ユーザーに影響できない</a:t>
            </a:r>
            <a:endParaRPr lang="en-US" altLang="ja-JP" sz="3200" dirty="0"/>
          </a:p>
        </p:txBody>
      </p:sp>
      <p:pic>
        <p:nvPicPr>
          <p:cNvPr id="16" name="图片 15">
            <a:extLst>
              <a:ext uri="{FF2B5EF4-FFF2-40B4-BE49-F238E27FC236}">
                <a16:creationId xmlns:a16="http://schemas.microsoft.com/office/drawing/2014/main" id="{713FEEEF-AFF1-4CCD-9515-ADAABDB8F727}"/>
              </a:ext>
            </a:extLst>
          </p:cNvPr>
          <p:cNvPicPr>
            <a:picLocks noChangeAspect="1"/>
          </p:cNvPicPr>
          <p:nvPr/>
        </p:nvPicPr>
        <p:blipFill>
          <a:blip r:embed="rId2"/>
          <a:stretch>
            <a:fillRect/>
          </a:stretch>
        </p:blipFill>
        <p:spPr>
          <a:xfrm>
            <a:off x="6351284" y="3354051"/>
            <a:ext cx="5346157" cy="2888662"/>
          </a:xfrm>
          <a:prstGeom prst="rect">
            <a:avLst/>
          </a:prstGeom>
        </p:spPr>
      </p:pic>
    </p:spTree>
    <p:extLst>
      <p:ext uri="{BB962C8B-B14F-4D97-AF65-F5344CB8AC3E}">
        <p14:creationId xmlns:p14="http://schemas.microsoft.com/office/powerpoint/2010/main" val="3660093410"/>
      </p:ext>
    </p:extLst>
  </p:cSld>
  <p:clrMapOvr>
    <a:masterClrMapping/>
  </p:clrMapOvr>
  <mc:AlternateContent xmlns:mc="http://schemas.openxmlformats.org/markup-compatibility/2006" xmlns:p14="http://schemas.microsoft.com/office/powerpoint/2010/main">
    <mc:Choice Requires="p14">
      <p:transition spd="slow" p14:dur="2000" advTm="28514"/>
    </mc:Choice>
    <mc:Fallback xmlns="">
      <p:transition spd="slow" advTm="28514"/>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2C1B6F-EFCF-4260-969E-C354B03B5ECA}"/>
              </a:ext>
            </a:extLst>
          </p:cNvPr>
          <p:cNvSpPr>
            <a:spLocks noGrp="1"/>
          </p:cNvSpPr>
          <p:nvPr>
            <p:ph type="title"/>
          </p:nvPr>
        </p:nvSpPr>
        <p:spPr/>
        <p:txBody>
          <a:bodyPr/>
          <a:lstStyle/>
          <a:p>
            <a:r>
              <a:rPr lang="ja-JP" altLang="en-US" dirty="0"/>
              <a:t>評価方法</a:t>
            </a:r>
            <a:endParaRPr lang="zh-CN" altLang="en-US" dirty="0"/>
          </a:p>
        </p:txBody>
      </p:sp>
      <p:sp>
        <p:nvSpPr>
          <p:cNvPr id="3" name="内容占位符 2">
            <a:extLst>
              <a:ext uri="{FF2B5EF4-FFF2-40B4-BE49-F238E27FC236}">
                <a16:creationId xmlns:a16="http://schemas.microsoft.com/office/drawing/2014/main" id="{2C40D5D1-8EB0-4584-AE72-27D8FF0E2AED}"/>
              </a:ext>
            </a:extLst>
          </p:cNvPr>
          <p:cNvSpPr>
            <a:spLocks noGrp="1"/>
          </p:cNvSpPr>
          <p:nvPr>
            <p:ph idx="1"/>
          </p:nvPr>
        </p:nvSpPr>
        <p:spPr>
          <a:xfrm>
            <a:off x="1016257" y="1834159"/>
            <a:ext cx="4909981" cy="4023360"/>
          </a:xfrm>
        </p:spPr>
        <p:txBody>
          <a:bodyPr>
            <a:normAutofit/>
          </a:bodyPr>
          <a:lstStyle/>
          <a:p>
            <a:pPr>
              <a:buFont typeface="Wingdings" panose="05000000000000000000" pitchFamily="2" charset="2"/>
              <a:buChar char="l"/>
            </a:pPr>
            <a:r>
              <a:rPr lang="en-US" altLang="ja-JP" sz="2800" dirty="0"/>
              <a:t>On-line</a:t>
            </a:r>
          </a:p>
          <a:p>
            <a:pPr lvl="2">
              <a:buFont typeface="Wingdings" panose="05000000000000000000" pitchFamily="2" charset="2"/>
              <a:buChar char="l"/>
            </a:pPr>
            <a:r>
              <a:rPr lang="ja-JP" altLang="en-US" sz="2400" dirty="0"/>
              <a:t>レコメンダ</a:t>
            </a:r>
            <a:r>
              <a:rPr lang="en-US" altLang="ja-JP" sz="2400" dirty="0"/>
              <a:t>―</a:t>
            </a:r>
            <a:r>
              <a:rPr lang="ja-JP" altLang="en-US" sz="2400" dirty="0"/>
              <a:t>システムを導入する前と導入した後の情報を分析</a:t>
            </a:r>
            <a:endParaRPr lang="en-US" altLang="ja-JP" sz="2400" dirty="0"/>
          </a:p>
          <a:p>
            <a:pPr>
              <a:buFont typeface="Wingdings" panose="05000000000000000000" pitchFamily="2" charset="2"/>
              <a:buChar char="l"/>
            </a:pPr>
            <a:endParaRPr lang="en-US" altLang="zh-CN" sz="2800" dirty="0"/>
          </a:p>
          <a:p>
            <a:pPr>
              <a:buFont typeface="Wingdings" panose="05000000000000000000" pitchFamily="2" charset="2"/>
              <a:buChar char="l"/>
            </a:pPr>
            <a:r>
              <a:rPr lang="ja-JP" altLang="en-US" sz="2800" dirty="0"/>
              <a:t>コスト高い</a:t>
            </a:r>
            <a:endParaRPr lang="en-US" altLang="ja-JP" sz="2800" dirty="0"/>
          </a:p>
          <a:p>
            <a:pPr>
              <a:buFont typeface="Wingdings" panose="05000000000000000000" pitchFamily="2" charset="2"/>
              <a:buChar char="l"/>
            </a:pPr>
            <a:endParaRPr lang="en-US" altLang="zh-CN" sz="2800" dirty="0"/>
          </a:p>
          <a:p>
            <a:pPr>
              <a:buFont typeface="Wingdings" panose="05000000000000000000" pitchFamily="2" charset="2"/>
              <a:buChar char="l"/>
            </a:pPr>
            <a:r>
              <a:rPr lang="ja-JP" altLang="en-US" sz="2800" dirty="0"/>
              <a:t>ユーザーに影響できるから、比較的に信頼性も高い</a:t>
            </a:r>
            <a:endParaRPr lang="zh-CN" altLang="en-US" sz="2800" dirty="0"/>
          </a:p>
        </p:txBody>
      </p:sp>
      <p:pic>
        <p:nvPicPr>
          <p:cNvPr id="20" name="图片 19">
            <a:extLst>
              <a:ext uri="{FF2B5EF4-FFF2-40B4-BE49-F238E27FC236}">
                <a16:creationId xmlns:a16="http://schemas.microsoft.com/office/drawing/2014/main" id="{14147BF7-91E1-4A20-8A96-04555DB4D5B8}"/>
              </a:ext>
            </a:extLst>
          </p:cNvPr>
          <p:cNvPicPr>
            <a:picLocks noChangeAspect="1"/>
          </p:cNvPicPr>
          <p:nvPr/>
        </p:nvPicPr>
        <p:blipFill>
          <a:blip r:embed="rId2"/>
          <a:stretch>
            <a:fillRect/>
          </a:stretch>
        </p:blipFill>
        <p:spPr>
          <a:xfrm>
            <a:off x="6096000" y="3182159"/>
            <a:ext cx="5917070" cy="2887907"/>
          </a:xfrm>
          <a:prstGeom prst="rect">
            <a:avLst/>
          </a:prstGeom>
        </p:spPr>
      </p:pic>
    </p:spTree>
    <p:extLst>
      <p:ext uri="{BB962C8B-B14F-4D97-AF65-F5344CB8AC3E}">
        <p14:creationId xmlns:p14="http://schemas.microsoft.com/office/powerpoint/2010/main" val="3551534298"/>
      </p:ext>
    </p:extLst>
  </p:cSld>
  <p:clrMapOvr>
    <a:masterClrMapping/>
  </p:clrMapOvr>
  <mc:AlternateContent xmlns:mc="http://schemas.openxmlformats.org/markup-compatibility/2006" xmlns:p14="http://schemas.microsoft.com/office/powerpoint/2010/main">
    <mc:Choice Requires="p14">
      <p:transition spd="slow" p14:dur="2000" advTm="25489"/>
    </mc:Choice>
    <mc:Fallback xmlns="">
      <p:transition spd="slow" advTm="25489"/>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2C1B6F-EFCF-4260-969E-C354B03B5ECA}"/>
              </a:ext>
            </a:extLst>
          </p:cNvPr>
          <p:cNvSpPr>
            <a:spLocks noGrp="1"/>
          </p:cNvSpPr>
          <p:nvPr>
            <p:ph type="title"/>
          </p:nvPr>
        </p:nvSpPr>
        <p:spPr/>
        <p:txBody>
          <a:bodyPr/>
          <a:lstStyle/>
          <a:p>
            <a:r>
              <a:rPr lang="ja-JP" altLang="en-US" dirty="0"/>
              <a:t>評価プロセス</a:t>
            </a:r>
            <a:endParaRPr lang="zh-CN" altLang="en-US" dirty="0"/>
          </a:p>
        </p:txBody>
      </p:sp>
      <p:pic>
        <p:nvPicPr>
          <p:cNvPr id="4" name="内容占位符 3">
            <a:extLst>
              <a:ext uri="{FF2B5EF4-FFF2-40B4-BE49-F238E27FC236}">
                <a16:creationId xmlns:a16="http://schemas.microsoft.com/office/drawing/2014/main" id="{05DE7436-E42D-42DE-9048-F419432B59F2}"/>
              </a:ext>
            </a:extLst>
          </p:cNvPr>
          <p:cNvPicPr>
            <a:picLocks noGrp="1" noChangeAspect="1"/>
          </p:cNvPicPr>
          <p:nvPr>
            <p:ph idx="1"/>
          </p:nvPr>
        </p:nvPicPr>
        <p:blipFill>
          <a:blip r:embed="rId2"/>
          <a:stretch>
            <a:fillRect/>
          </a:stretch>
        </p:blipFill>
        <p:spPr>
          <a:xfrm>
            <a:off x="640715" y="2462530"/>
            <a:ext cx="1870710" cy="2115185"/>
          </a:xfrm>
          <a:prstGeom prst="rect">
            <a:avLst/>
          </a:prstGeom>
        </p:spPr>
      </p:pic>
      <p:pic>
        <p:nvPicPr>
          <p:cNvPr id="5" name="图片 4">
            <a:extLst>
              <a:ext uri="{FF2B5EF4-FFF2-40B4-BE49-F238E27FC236}">
                <a16:creationId xmlns:a16="http://schemas.microsoft.com/office/drawing/2014/main" id="{C7644F86-A6E0-4733-AB92-1C906668A11C}"/>
              </a:ext>
            </a:extLst>
          </p:cNvPr>
          <p:cNvPicPr>
            <a:picLocks noChangeAspect="1"/>
          </p:cNvPicPr>
          <p:nvPr/>
        </p:nvPicPr>
        <p:blipFill>
          <a:blip r:embed="rId3"/>
          <a:stretch>
            <a:fillRect/>
          </a:stretch>
        </p:blipFill>
        <p:spPr>
          <a:xfrm>
            <a:off x="3326130" y="2711450"/>
            <a:ext cx="2233930" cy="1961515"/>
          </a:xfrm>
          <a:prstGeom prst="rect">
            <a:avLst/>
          </a:prstGeom>
        </p:spPr>
      </p:pic>
      <p:sp>
        <p:nvSpPr>
          <p:cNvPr id="6" name="右箭头 5">
            <a:extLst>
              <a:ext uri="{FF2B5EF4-FFF2-40B4-BE49-F238E27FC236}">
                <a16:creationId xmlns:a16="http://schemas.microsoft.com/office/drawing/2014/main" id="{BAF64042-B8FA-4DAC-8131-AAB04BC27AC1}"/>
              </a:ext>
            </a:extLst>
          </p:cNvPr>
          <p:cNvSpPr/>
          <p:nvPr/>
        </p:nvSpPr>
        <p:spPr>
          <a:xfrm>
            <a:off x="2511425" y="3316605"/>
            <a:ext cx="725170" cy="7531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a:extLst>
              <a:ext uri="{FF2B5EF4-FFF2-40B4-BE49-F238E27FC236}">
                <a16:creationId xmlns:a16="http://schemas.microsoft.com/office/drawing/2014/main" id="{BA577469-EBB3-41AE-BADA-51FF8F6C7327}"/>
              </a:ext>
            </a:extLst>
          </p:cNvPr>
          <p:cNvPicPr>
            <a:picLocks noChangeAspect="1"/>
          </p:cNvPicPr>
          <p:nvPr/>
        </p:nvPicPr>
        <p:blipFill>
          <a:blip r:embed="rId4"/>
          <a:stretch>
            <a:fillRect/>
          </a:stretch>
        </p:blipFill>
        <p:spPr>
          <a:xfrm>
            <a:off x="6298565" y="2902585"/>
            <a:ext cx="2581275" cy="1581785"/>
          </a:xfrm>
          <a:prstGeom prst="rect">
            <a:avLst/>
          </a:prstGeom>
        </p:spPr>
      </p:pic>
      <p:sp>
        <p:nvSpPr>
          <p:cNvPr id="8" name="右箭头 7">
            <a:extLst>
              <a:ext uri="{FF2B5EF4-FFF2-40B4-BE49-F238E27FC236}">
                <a16:creationId xmlns:a16="http://schemas.microsoft.com/office/drawing/2014/main" id="{80647D71-D874-4F4D-B51B-5047919BAE01}"/>
              </a:ext>
            </a:extLst>
          </p:cNvPr>
          <p:cNvSpPr/>
          <p:nvPr/>
        </p:nvSpPr>
        <p:spPr>
          <a:xfrm>
            <a:off x="5613400" y="3315335"/>
            <a:ext cx="725170" cy="7531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右箭头 8">
            <a:extLst>
              <a:ext uri="{FF2B5EF4-FFF2-40B4-BE49-F238E27FC236}">
                <a16:creationId xmlns:a16="http://schemas.microsoft.com/office/drawing/2014/main" id="{7F0208E3-56F1-47B1-8F77-027E3EA5BB3D}"/>
              </a:ext>
            </a:extLst>
          </p:cNvPr>
          <p:cNvSpPr/>
          <p:nvPr/>
        </p:nvSpPr>
        <p:spPr>
          <a:xfrm>
            <a:off x="8997315" y="3315335"/>
            <a:ext cx="739140" cy="7531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片 9">
            <a:extLst>
              <a:ext uri="{FF2B5EF4-FFF2-40B4-BE49-F238E27FC236}">
                <a16:creationId xmlns:a16="http://schemas.microsoft.com/office/drawing/2014/main" id="{14A4E3DF-E27B-43EF-A3D8-E02C06834616}"/>
              </a:ext>
            </a:extLst>
          </p:cNvPr>
          <p:cNvPicPr>
            <a:picLocks noChangeAspect="1"/>
          </p:cNvPicPr>
          <p:nvPr/>
        </p:nvPicPr>
        <p:blipFill>
          <a:blip r:embed="rId5"/>
          <a:stretch>
            <a:fillRect/>
          </a:stretch>
        </p:blipFill>
        <p:spPr>
          <a:xfrm>
            <a:off x="9813925" y="2902585"/>
            <a:ext cx="1789430" cy="1767840"/>
          </a:xfrm>
          <a:prstGeom prst="rect">
            <a:avLst/>
          </a:prstGeom>
        </p:spPr>
      </p:pic>
      <p:grpSp>
        <p:nvGrpSpPr>
          <p:cNvPr id="11" name="组合 10">
            <a:extLst>
              <a:ext uri="{FF2B5EF4-FFF2-40B4-BE49-F238E27FC236}">
                <a16:creationId xmlns:a16="http://schemas.microsoft.com/office/drawing/2014/main" id="{CF1DDF95-3F58-4EAA-B5AC-EAFA4F78B359}"/>
              </a:ext>
            </a:extLst>
          </p:cNvPr>
          <p:cNvGrpSpPr/>
          <p:nvPr/>
        </p:nvGrpSpPr>
        <p:grpSpPr>
          <a:xfrm>
            <a:off x="1341120" y="4720143"/>
            <a:ext cx="6222365" cy="936509"/>
            <a:chOff x="1341120" y="4773295"/>
            <a:chExt cx="6222365" cy="1060334"/>
          </a:xfrm>
        </p:grpSpPr>
        <p:sp>
          <p:nvSpPr>
            <p:cNvPr id="12" name="矩形 11">
              <a:extLst>
                <a:ext uri="{FF2B5EF4-FFF2-40B4-BE49-F238E27FC236}">
                  <a16:creationId xmlns:a16="http://schemas.microsoft.com/office/drawing/2014/main" id="{6879FEFF-851A-4E0F-B72A-F2285D8C6EA6}"/>
                </a:ext>
              </a:extLst>
            </p:cNvPr>
            <p:cNvSpPr/>
            <p:nvPr/>
          </p:nvSpPr>
          <p:spPr>
            <a:xfrm>
              <a:off x="1655406" y="5503540"/>
              <a:ext cx="5908079" cy="3191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68D99DAC-A4A1-437F-9BFD-672B9D652B17}"/>
                </a:ext>
              </a:extLst>
            </p:cNvPr>
            <p:cNvSpPr/>
            <p:nvPr/>
          </p:nvSpPr>
          <p:spPr>
            <a:xfrm>
              <a:off x="7153547" y="4819487"/>
              <a:ext cx="409317" cy="10032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上箭头 12">
              <a:extLst>
                <a:ext uri="{FF2B5EF4-FFF2-40B4-BE49-F238E27FC236}">
                  <a16:creationId xmlns:a16="http://schemas.microsoft.com/office/drawing/2014/main" id="{7E204661-53F5-422C-85BB-6B8F015E47E5}"/>
                </a:ext>
              </a:extLst>
            </p:cNvPr>
            <p:cNvSpPr/>
            <p:nvPr/>
          </p:nvSpPr>
          <p:spPr>
            <a:xfrm>
              <a:off x="1341120" y="4773295"/>
              <a:ext cx="573292" cy="1060334"/>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5" name="文本框 14">
            <a:extLst>
              <a:ext uri="{FF2B5EF4-FFF2-40B4-BE49-F238E27FC236}">
                <a16:creationId xmlns:a16="http://schemas.microsoft.com/office/drawing/2014/main" id="{AF942C2D-9886-43E8-95EF-0C8FC8A46A9A}"/>
              </a:ext>
            </a:extLst>
          </p:cNvPr>
          <p:cNvSpPr txBox="1"/>
          <p:nvPr/>
        </p:nvSpPr>
        <p:spPr>
          <a:xfrm>
            <a:off x="9736455" y="2257425"/>
            <a:ext cx="2509520" cy="645160"/>
          </a:xfrm>
          <a:prstGeom prst="rect">
            <a:avLst/>
          </a:prstGeom>
          <a:noFill/>
        </p:spPr>
        <p:txBody>
          <a:bodyPr wrap="square" rtlCol="0">
            <a:spAutoFit/>
          </a:bodyPr>
          <a:lstStyle/>
          <a:p>
            <a:r>
              <a:rPr lang="ja-JP" altLang="zh-CN" b="1" dirty="0"/>
              <a:t>レコメンド結果の中で、気になる商品があれば</a:t>
            </a:r>
          </a:p>
        </p:txBody>
      </p:sp>
      <p:sp>
        <p:nvSpPr>
          <p:cNvPr id="16" name="文本框 15">
            <a:extLst>
              <a:ext uri="{FF2B5EF4-FFF2-40B4-BE49-F238E27FC236}">
                <a16:creationId xmlns:a16="http://schemas.microsoft.com/office/drawing/2014/main" id="{616E095D-1ECB-4413-AFA5-00FECB9AD9DE}"/>
              </a:ext>
            </a:extLst>
          </p:cNvPr>
          <p:cNvSpPr txBox="1"/>
          <p:nvPr/>
        </p:nvSpPr>
        <p:spPr>
          <a:xfrm>
            <a:off x="3395980" y="5745257"/>
            <a:ext cx="2607310" cy="645160"/>
          </a:xfrm>
          <a:prstGeom prst="rect">
            <a:avLst/>
          </a:prstGeom>
          <a:noFill/>
        </p:spPr>
        <p:txBody>
          <a:bodyPr wrap="square" rtlCol="0">
            <a:spAutoFit/>
          </a:bodyPr>
          <a:lstStyle/>
          <a:p>
            <a:r>
              <a:rPr lang="ja-JP" altLang="zh-CN" b="1" dirty="0"/>
              <a:t>レコメンド結果の中で、気になる商品がなければ</a:t>
            </a:r>
          </a:p>
        </p:txBody>
      </p:sp>
      <p:sp>
        <p:nvSpPr>
          <p:cNvPr id="17" name="文本框 16">
            <a:extLst>
              <a:ext uri="{FF2B5EF4-FFF2-40B4-BE49-F238E27FC236}">
                <a16:creationId xmlns:a16="http://schemas.microsoft.com/office/drawing/2014/main" id="{6814D9EF-DB95-4546-A24D-25C93ABA2AD1}"/>
              </a:ext>
            </a:extLst>
          </p:cNvPr>
          <p:cNvSpPr txBox="1"/>
          <p:nvPr/>
        </p:nvSpPr>
        <p:spPr>
          <a:xfrm>
            <a:off x="423545" y="2124075"/>
            <a:ext cx="414655" cy="645160"/>
          </a:xfrm>
          <a:prstGeom prst="rect">
            <a:avLst/>
          </a:prstGeom>
          <a:noFill/>
        </p:spPr>
        <p:txBody>
          <a:bodyPr wrap="none" rtlCol="0">
            <a:spAutoFit/>
          </a:bodyPr>
          <a:lstStyle/>
          <a:p>
            <a:r>
              <a:rPr lang="en-US" altLang="zh-CN" sz="3600" b="1">
                <a:solidFill>
                  <a:srgbClr val="FF0000"/>
                </a:solidFill>
              </a:rPr>
              <a:t>1</a:t>
            </a:r>
          </a:p>
        </p:txBody>
      </p:sp>
      <p:sp>
        <p:nvSpPr>
          <p:cNvPr id="18" name="文本框 17">
            <a:extLst>
              <a:ext uri="{FF2B5EF4-FFF2-40B4-BE49-F238E27FC236}">
                <a16:creationId xmlns:a16="http://schemas.microsoft.com/office/drawing/2014/main" id="{AFD04AEC-27C0-48D0-9969-3FA70C7C20B0}"/>
              </a:ext>
            </a:extLst>
          </p:cNvPr>
          <p:cNvSpPr txBox="1"/>
          <p:nvPr/>
        </p:nvSpPr>
        <p:spPr>
          <a:xfrm>
            <a:off x="3055620" y="2124075"/>
            <a:ext cx="414655" cy="645160"/>
          </a:xfrm>
          <a:prstGeom prst="rect">
            <a:avLst/>
          </a:prstGeom>
          <a:noFill/>
        </p:spPr>
        <p:txBody>
          <a:bodyPr wrap="none" rtlCol="0">
            <a:spAutoFit/>
          </a:bodyPr>
          <a:lstStyle/>
          <a:p>
            <a:r>
              <a:rPr lang="en-US" altLang="zh-CN" sz="3600" b="1">
                <a:solidFill>
                  <a:srgbClr val="FF0000"/>
                </a:solidFill>
              </a:rPr>
              <a:t>2</a:t>
            </a:r>
          </a:p>
        </p:txBody>
      </p:sp>
      <p:sp>
        <p:nvSpPr>
          <p:cNvPr id="19" name="文本框 18">
            <a:extLst>
              <a:ext uri="{FF2B5EF4-FFF2-40B4-BE49-F238E27FC236}">
                <a16:creationId xmlns:a16="http://schemas.microsoft.com/office/drawing/2014/main" id="{6ABFAE74-70EB-4C11-AAC5-3F75A3EEFE66}"/>
              </a:ext>
            </a:extLst>
          </p:cNvPr>
          <p:cNvSpPr txBox="1"/>
          <p:nvPr/>
        </p:nvSpPr>
        <p:spPr>
          <a:xfrm>
            <a:off x="6124575" y="2164715"/>
            <a:ext cx="414655" cy="645160"/>
          </a:xfrm>
          <a:prstGeom prst="rect">
            <a:avLst/>
          </a:prstGeom>
          <a:noFill/>
        </p:spPr>
        <p:txBody>
          <a:bodyPr wrap="none" rtlCol="0">
            <a:spAutoFit/>
          </a:bodyPr>
          <a:lstStyle/>
          <a:p>
            <a:r>
              <a:rPr lang="en-US" altLang="zh-CN" sz="3600" b="1" dirty="0">
                <a:solidFill>
                  <a:srgbClr val="FF0000"/>
                </a:solidFill>
              </a:rPr>
              <a:t>3</a:t>
            </a:r>
          </a:p>
        </p:txBody>
      </p:sp>
      <p:sp>
        <p:nvSpPr>
          <p:cNvPr id="20" name="文本框 19">
            <a:extLst>
              <a:ext uri="{FF2B5EF4-FFF2-40B4-BE49-F238E27FC236}">
                <a16:creationId xmlns:a16="http://schemas.microsoft.com/office/drawing/2014/main" id="{7C3D0ABB-E72A-4348-AE2E-4CA000B2DC7E}"/>
              </a:ext>
            </a:extLst>
          </p:cNvPr>
          <p:cNvSpPr txBox="1"/>
          <p:nvPr/>
        </p:nvSpPr>
        <p:spPr>
          <a:xfrm>
            <a:off x="9103995" y="2164715"/>
            <a:ext cx="793807" cy="646331"/>
          </a:xfrm>
          <a:prstGeom prst="rect">
            <a:avLst/>
          </a:prstGeom>
          <a:noFill/>
        </p:spPr>
        <p:txBody>
          <a:bodyPr wrap="none" rtlCol="0">
            <a:spAutoFit/>
          </a:bodyPr>
          <a:lstStyle/>
          <a:p>
            <a:r>
              <a:rPr lang="en-US" altLang="zh-CN" sz="3600" b="1" dirty="0">
                <a:solidFill>
                  <a:srgbClr val="FF0000"/>
                </a:solidFill>
              </a:rPr>
              <a:t>3</a:t>
            </a:r>
            <a:r>
              <a:rPr lang="en-US" altLang="ja-JP" sz="3600" b="1" dirty="0">
                <a:solidFill>
                  <a:srgbClr val="FF0000"/>
                </a:solidFill>
              </a:rPr>
              <a:t>-</a:t>
            </a:r>
            <a:r>
              <a:rPr lang="en-US" altLang="zh-CN" sz="3600" b="1" dirty="0">
                <a:solidFill>
                  <a:srgbClr val="FF0000"/>
                </a:solidFill>
              </a:rPr>
              <a:t>1</a:t>
            </a:r>
          </a:p>
        </p:txBody>
      </p:sp>
      <p:sp>
        <p:nvSpPr>
          <p:cNvPr id="21" name="文本框 20">
            <a:extLst>
              <a:ext uri="{FF2B5EF4-FFF2-40B4-BE49-F238E27FC236}">
                <a16:creationId xmlns:a16="http://schemas.microsoft.com/office/drawing/2014/main" id="{6E42BF51-41B2-4F30-97F0-C940D3C4A3EE}"/>
              </a:ext>
            </a:extLst>
          </p:cNvPr>
          <p:cNvSpPr txBox="1"/>
          <p:nvPr/>
        </p:nvSpPr>
        <p:spPr>
          <a:xfrm>
            <a:off x="2691765" y="5760005"/>
            <a:ext cx="793807" cy="646331"/>
          </a:xfrm>
          <a:prstGeom prst="rect">
            <a:avLst/>
          </a:prstGeom>
          <a:noFill/>
        </p:spPr>
        <p:txBody>
          <a:bodyPr wrap="none" rtlCol="0">
            <a:spAutoFit/>
          </a:bodyPr>
          <a:lstStyle/>
          <a:p>
            <a:r>
              <a:rPr lang="en-US" altLang="zh-CN" sz="3600" b="1" dirty="0">
                <a:solidFill>
                  <a:srgbClr val="FF0000"/>
                </a:solidFill>
              </a:rPr>
              <a:t>3</a:t>
            </a:r>
            <a:r>
              <a:rPr lang="en-US" altLang="ja-JP" sz="3600" b="1" dirty="0">
                <a:solidFill>
                  <a:srgbClr val="FF0000"/>
                </a:solidFill>
              </a:rPr>
              <a:t>-</a:t>
            </a:r>
            <a:r>
              <a:rPr lang="en-US" altLang="zh-CN" sz="3600" b="1" dirty="0">
                <a:solidFill>
                  <a:srgbClr val="FF0000"/>
                </a:solidFill>
              </a:rPr>
              <a:t>2</a:t>
            </a:r>
          </a:p>
        </p:txBody>
      </p:sp>
      <p:sp>
        <p:nvSpPr>
          <p:cNvPr id="22" name="右箭头 22">
            <a:extLst>
              <a:ext uri="{FF2B5EF4-FFF2-40B4-BE49-F238E27FC236}">
                <a16:creationId xmlns:a16="http://schemas.microsoft.com/office/drawing/2014/main" id="{AC173CD2-3ECC-4B80-A60D-925937296C5E}"/>
              </a:ext>
            </a:extLst>
          </p:cNvPr>
          <p:cNvSpPr/>
          <p:nvPr/>
        </p:nvSpPr>
        <p:spPr>
          <a:xfrm rot="3060000">
            <a:off x="10263505" y="4745355"/>
            <a:ext cx="699770" cy="56070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3" name="图片 22">
            <a:extLst>
              <a:ext uri="{FF2B5EF4-FFF2-40B4-BE49-F238E27FC236}">
                <a16:creationId xmlns:a16="http://schemas.microsoft.com/office/drawing/2014/main" id="{982B5856-0FD7-4842-878A-FA986CCC2D9D}"/>
              </a:ext>
            </a:extLst>
          </p:cNvPr>
          <p:cNvPicPr>
            <a:picLocks noChangeAspect="1"/>
          </p:cNvPicPr>
          <p:nvPr/>
        </p:nvPicPr>
        <p:blipFill>
          <a:blip r:embed="rId6"/>
          <a:stretch>
            <a:fillRect/>
          </a:stretch>
        </p:blipFill>
        <p:spPr>
          <a:xfrm>
            <a:off x="9872345" y="5503545"/>
            <a:ext cx="2085975" cy="428625"/>
          </a:xfrm>
          <a:prstGeom prst="rect">
            <a:avLst/>
          </a:prstGeom>
        </p:spPr>
      </p:pic>
      <p:sp>
        <p:nvSpPr>
          <p:cNvPr id="24" name="文本框 23">
            <a:extLst>
              <a:ext uri="{FF2B5EF4-FFF2-40B4-BE49-F238E27FC236}">
                <a16:creationId xmlns:a16="http://schemas.microsoft.com/office/drawing/2014/main" id="{3E1CC081-2C22-460E-A92C-1240DD758349}"/>
              </a:ext>
            </a:extLst>
          </p:cNvPr>
          <p:cNvSpPr txBox="1"/>
          <p:nvPr/>
        </p:nvSpPr>
        <p:spPr>
          <a:xfrm>
            <a:off x="10917555" y="4773295"/>
            <a:ext cx="414655" cy="645160"/>
          </a:xfrm>
          <a:prstGeom prst="rect">
            <a:avLst/>
          </a:prstGeom>
          <a:noFill/>
        </p:spPr>
        <p:txBody>
          <a:bodyPr wrap="none" rtlCol="0">
            <a:spAutoFit/>
          </a:bodyPr>
          <a:lstStyle/>
          <a:p>
            <a:r>
              <a:rPr lang="en-US" altLang="zh-CN" sz="3600" b="1">
                <a:solidFill>
                  <a:srgbClr val="FF0000"/>
                </a:solidFill>
              </a:rPr>
              <a:t>4</a:t>
            </a:r>
          </a:p>
        </p:txBody>
      </p:sp>
      <p:sp>
        <p:nvSpPr>
          <p:cNvPr id="25" name="文本框 24">
            <a:extLst>
              <a:ext uri="{FF2B5EF4-FFF2-40B4-BE49-F238E27FC236}">
                <a16:creationId xmlns:a16="http://schemas.microsoft.com/office/drawing/2014/main" id="{84ECBD78-C29F-4E2F-A805-C3167E4342F9}"/>
              </a:ext>
            </a:extLst>
          </p:cNvPr>
          <p:cNvSpPr txBox="1"/>
          <p:nvPr/>
        </p:nvSpPr>
        <p:spPr>
          <a:xfrm>
            <a:off x="3150235" y="2280920"/>
            <a:ext cx="309880" cy="368300"/>
          </a:xfrm>
          <a:prstGeom prst="rect">
            <a:avLst/>
          </a:prstGeom>
          <a:noFill/>
        </p:spPr>
        <p:txBody>
          <a:bodyPr wrap="none" rtlCol="0">
            <a:spAutoFit/>
          </a:bodyPr>
          <a:lstStyle/>
          <a:p>
            <a:endParaRPr lang="zh-CN" altLang="en-US"/>
          </a:p>
        </p:txBody>
      </p:sp>
      <p:sp>
        <p:nvSpPr>
          <p:cNvPr id="26" name="矩形 25">
            <a:extLst>
              <a:ext uri="{FF2B5EF4-FFF2-40B4-BE49-F238E27FC236}">
                <a16:creationId xmlns:a16="http://schemas.microsoft.com/office/drawing/2014/main" id="{3E0BCC8C-33C8-4C5A-8972-A6CE9CC763B4}"/>
              </a:ext>
            </a:extLst>
          </p:cNvPr>
          <p:cNvSpPr/>
          <p:nvPr/>
        </p:nvSpPr>
        <p:spPr>
          <a:xfrm>
            <a:off x="6124575" y="2164715"/>
            <a:ext cx="2976880" cy="2508885"/>
          </a:xfrm>
          <a:prstGeom prst="rect">
            <a:avLst/>
          </a:prstGeom>
          <a:noFill/>
          <a:ln w="38100">
            <a:solidFill>
              <a:srgbClr val="00B050"/>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a:extLst>
              <a:ext uri="{FF2B5EF4-FFF2-40B4-BE49-F238E27FC236}">
                <a16:creationId xmlns:a16="http://schemas.microsoft.com/office/drawing/2014/main" id="{4851CFBD-3B8F-4BB7-81ED-A5A92BD54399}"/>
              </a:ext>
            </a:extLst>
          </p:cNvPr>
          <p:cNvSpPr txBox="1"/>
          <p:nvPr/>
        </p:nvSpPr>
        <p:spPr>
          <a:xfrm>
            <a:off x="5560059" y="1790755"/>
            <a:ext cx="4176395" cy="369332"/>
          </a:xfrm>
          <a:prstGeom prst="rect">
            <a:avLst/>
          </a:prstGeom>
          <a:noFill/>
        </p:spPr>
        <p:txBody>
          <a:bodyPr wrap="square" rtlCol="0">
            <a:spAutoFit/>
          </a:bodyPr>
          <a:lstStyle/>
          <a:p>
            <a:pPr algn="l"/>
            <a:r>
              <a:rPr lang="ja-JP" altLang="zh-CN" b="1" dirty="0">
                <a:solidFill>
                  <a:srgbClr val="00B050"/>
                </a:solidFill>
                <a:sym typeface="+mn-ea"/>
              </a:rPr>
              <a:t>おすすめアイテムがエンジンにより変更</a:t>
            </a:r>
          </a:p>
        </p:txBody>
      </p:sp>
    </p:spTree>
    <p:extLst>
      <p:ext uri="{BB962C8B-B14F-4D97-AF65-F5344CB8AC3E}">
        <p14:creationId xmlns:p14="http://schemas.microsoft.com/office/powerpoint/2010/main" val="3276376753"/>
      </p:ext>
    </p:extLst>
  </p:cSld>
  <p:clrMapOvr>
    <a:masterClrMapping/>
  </p:clrMapOvr>
  <mc:AlternateContent xmlns:mc="http://schemas.openxmlformats.org/markup-compatibility/2006" xmlns:p14="http://schemas.microsoft.com/office/powerpoint/2010/main">
    <mc:Choice Requires="p14">
      <p:transition spd="slow" p14:dur="2000" advTm="31595"/>
    </mc:Choice>
    <mc:Fallback xmlns="">
      <p:transition spd="slow" advTm="31595"/>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2C1B6F-EFCF-4260-969E-C354B03B5ECA}"/>
              </a:ext>
            </a:extLst>
          </p:cNvPr>
          <p:cNvSpPr>
            <a:spLocks noGrp="1"/>
          </p:cNvSpPr>
          <p:nvPr>
            <p:ph type="title"/>
          </p:nvPr>
        </p:nvSpPr>
        <p:spPr/>
        <p:txBody>
          <a:bodyPr/>
          <a:lstStyle/>
          <a:p>
            <a:r>
              <a:rPr lang="ja-JP" altLang="en-US" dirty="0"/>
              <a:t>評価指標</a:t>
            </a:r>
            <a:endParaRPr lang="zh-CN" altLang="en-US" dirty="0"/>
          </a:p>
        </p:txBody>
      </p:sp>
      <p:sp>
        <p:nvSpPr>
          <p:cNvPr id="3" name="内容占位符 2">
            <a:extLst>
              <a:ext uri="{FF2B5EF4-FFF2-40B4-BE49-F238E27FC236}">
                <a16:creationId xmlns:a16="http://schemas.microsoft.com/office/drawing/2014/main" id="{2C40D5D1-8EB0-4584-AE72-27D8FF0E2AED}"/>
              </a:ext>
            </a:extLst>
          </p:cNvPr>
          <p:cNvSpPr>
            <a:spLocks noGrp="1"/>
          </p:cNvSpPr>
          <p:nvPr>
            <p:ph idx="1"/>
          </p:nvPr>
        </p:nvSpPr>
        <p:spPr/>
        <p:txBody>
          <a:bodyPr>
            <a:normAutofit/>
          </a:bodyPr>
          <a:lstStyle/>
          <a:p>
            <a:pPr>
              <a:buFont typeface="Wingdings" panose="05000000000000000000" pitchFamily="2" charset="2"/>
              <a:buChar char="l"/>
            </a:pPr>
            <a:r>
              <a:rPr lang="en-US" altLang="ja-JP" sz="2800" dirty="0"/>
              <a:t>CTR</a:t>
            </a:r>
            <a:r>
              <a:rPr lang="ja-JP" altLang="en-US" sz="2800" dirty="0"/>
              <a:t>（</a:t>
            </a:r>
            <a:r>
              <a:rPr lang="en-US" altLang="ja-JP" sz="2800" dirty="0"/>
              <a:t>Click</a:t>
            </a:r>
            <a:r>
              <a:rPr lang="ja-JP" altLang="en-US" sz="2800" dirty="0"/>
              <a:t> </a:t>
            </a:r>
            <a:r>
              <a:rPr lang="en-US" altLang="ja-JP" sz="2800" dirty="0"/>
              <a:t>Through Rate</a:t>
            </a:r>
            <a:r>
              <a:rPr lang="ja-JP" altLang="en-US" sz="2800" dirty="0"/>
              <a:t>）</a:t>
            </a:r>
            <a:endParaRPr lang="en-US" altLang="ja-JP" sz="2800" dirty="0"/>
          </a:p>
          <a:p>
            <a:pPr>
              <a:buFont typeface="Wingdings" panose="05000000000000000000" pitchFamily="2" charset="2"/>
              <a:buChar char="l"/>
            </a:pPr>
            <a:r>
              <a:rPr lang="ja-JP" altLang="en-US" sz="2800" dirty="0"/>
              <a:t>レコメンド結果の満足度</a:t>
            </a:r>
            <a:endParaRPr lang="en-US" altLang="ja-JP" sz="2800" dirty="0"/>
          </a:p>
          <a:p>
            <a:pPr>
              <a:buFont typeface="Wingdings" panose="05000000000000000000" pitchFamily="2" charset="2"/>
              <a:buChar char="l"/>
            </a:pPr>
            <a:r>
              <a:rPr lang="en-US" altLang="ja-JP" sz="2800" dirty="0"/>
              <a:t>Pay</a:t>
            </a:r>
            <a:r>
              <a:rPr lang="ja-JP" altLang="en-US" sz="2800" dirty="0"/>
              <a:t> </a:t>
            </a:r>
            <a:r>
              <a:rPr lang="en-US" altLang="ja-JP" sz="2800" dirty="0"/>
              <a:t>per click</a:t>
            </a:r>
          </a:p>
          <a:p>
            <a:pPr>
              <a:buFont typeface="Wingdings" panose="05000000000000000000" pitchFamily="2" charset="2"/>
              <a:buChar char="l"/>
            </a:pPr>
            <a:r>
              <a:rPr lang="ja-JP" altLang="en-US" sz="2800" dirty="0"/>
              <a:t>購入決定までの時間</a:t>
            </a:r>
            <a:endParaRPr lang="en-US" altLang="ja-JP" sz="2800" dirty="0"/>
          </a:p>
          <a:p>
            <a:pPr>
              <a:buFont typeface="Wingdings" panose="05000000000000000000" pitchFamily="2" charset="2"/>
              <a:buChar char="l"/>
            </a:pPr>
            <a:endParaRPr lang="zh-CN" altLang="en-US" sz="2800" dirty="0"/>
          </a:p>
        </p:txBody>
      </p:sp>
    </p:spTree>
    <p:extLst>
      <p:ext uri="{BB962C8B-B14F-4D97-AF65-F5344CB8AC3E}">
        <p14:creationId xmlns:p14="http://schemas.microsoft.com/office/powerpoint/2010/main" val="966260772"/>
      </p:ext>
    </p:extLst>
  </p:cSld>
  <p:clrMapOvr>
    <a:masterClrMapping/>
  </p:clrMapOvr>
  <mc:AlternateContent xmlns:mc="http://schemas.openxmlformats.org/markup-compatibility/2006" xmlns:p14="http://schemas.microsoft.com/office/powerpoint/2010/main">
    <mc:Choice Requires="p14">
      <p:transition spd="slow" p14:dur="2000" advTm="4720"/>
    </mc:Choice>
    <mc:Fallback xmlns="">
      <p:transition spd="slow" advTm="4720"/>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885B01-1CE9-4F56-9346-FE14F94A429F}"/>
              </a:ext>
            </a:extLst>
          </p:cNvPr>
          <p:cNvSpPr>
            <a:spLocks noGrp="1"/>
          </p:cNvSpPr>
          <p:nvPr>
            <p:ph type="title"/>
          </p:nvPr>
        </p:nvSpPr>
        <p:spPr/>
        <p:txBody>
          <a:bodyPr/>
          <a:lstStyle/>
          <a:p>
            <a:r>
              <a:rPr lang="en-US" altLang="zh-CN" dirty="0"/>
              <a:t>CTR</a:t>
            </a:r>
            <a:r>
              <a:rPr lang="ja-JP" altLang="en-US" dirty="0"/>
              <a:t>（</a:t>
            </a:r>
            <a:r>
              <a:rPr lang="en-US" altLang="zh-CN" dirty="0"/>
              <a:t>Click Through Rate</a:t>
            </a:r>
            <a:r>
              <a:rPr lang="ja-JP" altLang="en-US" dirty="0"/>
              <a:t>）</a:t>
            </a:r>
            <a:endParaRPr lang="zh-CN" altLang="en-US" dirty="0"/>
          </a:p>
        </p:txBody>
      </p:sp>
      <p:sp>
        <p:nvSpPr>
          <p:cNvPr id="4" name="内容占位符 2">
            <a:extLst>
              <a:ext uri="{FF2B5EF4-FFF2-40B4-BE49-F238E27FC236}">
                <a16:creationId xmlns:a16="http://schemas.microsoft.com/office/drawing/2014/main" id="{C8DA6BE2-B426-4E3B-BEFF-58E77BD4FDB9}"/>
              </a:ext>
            </a:extLst>
          </p:cNvPr>
          <p:cNvSpPr>
            <a:spLocks noGrp="1"/>
          </p:cNvSpPr>
          <p:nvPr>
            <p:ph idx="1"/>
          </p:nvPr>
        </p:nvSpPr>
        <p:spPr>
          <a:xfrm>
            <a:off x="838200" y="1825625"/>
            <a:ext cx="10515600" cy="4351338"/>
          </a:xfrm>
        </p:spPr>
        <p:txBody>
          <a:bodyPr>
            <a:normAutofit/>
          </a:bodyPr>
          <a:lstStyle/>
          <a:p>
            <a:pPr>
              <a:buFont typeface="Wingdings" panose="05000000000000000000" pitchFamily="2" charset="2"/>
              <a:buChar char="l"/>
            </a:pPr>
            <a:r>
              <a:rPr lang="ja-JP" altLang="zh-CN" sz="2800" dirty="0">
                <a:sym typeface="+mn-ea"/>
              </a:rPr>
              <a:t>ホームページ閲覧から</a:t>
            </a:r>
            <a:r>
              <a:rPr lang="ja-JP" altLang="ja-JP" sz="2800" dirty="0"/>
              <a:t>購入決定まで、お勧め欄クリック数</a:t>
            </a:r>
            <a:r>
              <a:rPr lang="en-US" altLang="ja-JP" sz="2800" dirty="0"/>
              <a:t>/</a:t>
            </a:r>
            <a:r>
              <a:rPr lang="ja-JP" altLang="zh-CN" sz="2800" dirty="0"/>
              <a:t>閲覧総数</a:t>
            </a:r>
            <a:endParaRPr lang="en-US" altLang="zh-CN" sz="2800" dirty="0"/>
          </a:p>
          <a:p>
            <a:pPr>
              <a:buFont typeface="Wingdings" panose="05000000000000000000" pitchFamily="2" charset="2"/>
              <a:buChar char="l"/>
            </a:pPr>
            <a:r>
              <a:rPr lang="ja-JP" altLang="en-US" sz="2800" dirty="0"/>
              <a:t>お勧め欄クリック数</a:t>
            </a:r>
            <a:endParaRPr lang="en-US" altLang="ja-JP" sz="2800" dirty="0"/>
          </a:p>
          <a:p>
            <a:pPr lvl="2">
              <a:buFont typeface="Wingdings" panose="05000000000000000000" pitchFamily="2" charset="2"/>
              <a:buChar char="l"/>
            </a:pPr>
            <a:r>
              <a:rPr lang="ja-JP" altLang="en-US" sz="2000" dirty="0"/>
              <a:t>テスト中、レコメンド結果のお勧め欄から商品をクリックした回数</a:t>
            </a:r>
          </a:p>
          <a:p>
            <a:pPr>
              <a:buFont typeface="Wingdings" panose="05000000000000000000" pitchFamily="2" charset="2"/>
              <a:buChar char="l"/>
            </a:pPr>
            <a:r>
              <a:rPr lang="ja-JP" altLang="en-US" sz="2800" dirty="0"/>
              <a:t>閲覧総数</a:t>
            </a:r>
          </a:p>
          <a:p>
            <a:pPr lvl="2">
              <a:buFont typeface="Wingdings" panose="05000000000000000000" pitchFamily="2" charset="2"/>
              <a:buChar char="l"/>
            </a:pPr>
            <a:r>
              <a:rPr lang="ja-JP" altLang="en-US" sz="2000" dirty="0"/>
              <a:t>ホームページからクリック回数 </a:t>
            </a:r>
            <a:r>
              <a:rPr lang="en-US" altLang="zh-CN" sz="2000" dirty="0"/>
              <a:t>+ </a:t>
            </a:r>
            <a:r>
              <a:rPr lang="ja-JP" altLang="en-US" sz="2000" dirty="0"/>
              <a:t>上記の回数</a:t>
            </a:r>
          </a:p>
          <a:p>
            <a:pPr lvl="0">
              <a:buFont typeface="Wingdings" panose="05000000000000000000" pitchFamily="2" charset="2"/>
              <a:buChar char="l"/>
            </a:pPr>
            <a:r>
              <a:rPr lang="ja-JP" altLang="en-US" sz="2800" dirty="0">
                <a:solidFill>
                  <a:srgbClr val="7030A0"/>
                </a:solidFill>
              </a:rPr>
              <a:t>比率高いほど、レコメンド効果良い</a:t>
            </a:r>
          </a:p>
        </p:txBody>
      </p:sp>
    </p:spTree>
    <p:extLst>
      <p:ext uri="{BB962C8B-B14F-4D97-AF65-F5344CB8AC3E}">
        <p14:creationId xmlns:p14="http://schemas.microsoft.com/office/powerpoint/2010/main" val="1705186254"/>
      </p:ext>
    </p:extLst>
  </p:cSld>
  <p:clrMapOvr>
    <a:masterClrMapping/>
  </p:clrMapOvr>
  <mc:AlternateContent xmlns:mc="http://schemas.openxmlformats.org/markup-compatibility/2006" xmlns:p14="http://schemas.microsoft.com/office/powerpoint/2010/main">
    <mc:Choice Requires="p14">
      <p:transition spd="slow" p14:dur="2000" advTm="37593"/>
    </mc:Choice>
    <mc:Fallback xmlns="">
      <p:transition spd="slow" advTm="37593"/>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C52367-774E-43B7-ABAA-7389A02F3BFF}"/>
              </a:ext>
            </a:extLst>
          </p:cNvPr>
          <p:cNvSpPr>
            <a:spLocks noGrp="1"/>
          </p:cNvSpPr>
          <p:nvPr>
            <p:ph type="title"/>
          </p:nvPr>
        </p:nvSpPr>
        <p:spPr/>
        <p:txBody>
          <a:bodyPr/>
          <a:lstStyle/>
          <a:p>
            <a:r>
              <a:rPr lang="ja-JP" altLang="en-US" dirty="0"/>
              <a:t>レコメンド結果の満足度</a:t>
            </a:r>
            <a:endParaRPr lang="zh-CN" altLang="en-US" dirty="0"/>
          </a:p>
        </p:txBody>
      </p:sp>
      <p:sp>
        <p:nvSpPr>
          <p:cNvPr id="3" name="内容占位符 2">
            <a:extLst>
              <a:ext uri="{FF2B5EF4-FFF2-40B4-BE49-F238E27FC236}">
                <a16:creationId xmlns:a16="http://schemas.microsoft.com/office/drawing/2014/main" id="{BDA4BA0C-7302-48BB-8137-48E1FE910750}"/>
              </a:ext>
            </a:extLst>
          </p:cNvPr>
          <p:cNvSpPr>
            <a:spLocks noGrp="1"/>
          </p:cNvSpPr>
          <p:nvPr>
            <p:ph idx="1"/>
          </p:nvPr>
        </p:nvSpPr>
        <p:spPr/>
        <p:txBody>
          <a:bodyPr>
            <a:normAutofit/>
          </a:bodyPr>
          <a:lstStyle/>
          <a:p>
            <a:pPr>
              <a:buFont typeface="Wingdings" panose="05000000000000000000" pitchFamily="2" charset="2"/>
              <a:buChar char="l"/>
            </a:pPr>
            <a:r>
              <a:rPr lang="ja-JP" altLang="zh-CN" sz="2800" dirty="0"/>
              <a:t>お勧め欄に対して、</a:t>
            </a:r>
            <a:r>
              <a:rPr lang="en-US" altLang="ja-JP" sz="2800" dirty="0"/>
              <a:t>1-5</a:t>
            </a:r>
            <a:r>
              <a:rPr lang="ja-JP" altLang="en-US" sz="2800" dirty="0"/>
              <a:t>のリッカートスケールを評価する</a:t>
            </a:r>
          </a:p>
          <a:p>
            <a:pPr>
              <a:buFont typeface="Wingdings" panose="05000000000000000000" pitchFamily="2" charset="2"/>
              <a:buChar char="l"/>
            </a:pPr>
            <a:r>
              <a:rPr lang="ja-JP" altLang="en-US" sz="2800" dirty="0"/>
              <a:t>満足度は、</a:t>
            </a:r>
            <a:r>
              <a:rPr lang="en-US" altLang="ja-JP" sz="2800" dirty="0"/>
              <a:t>5</a:t>
            </a:r>
            <a:r>
              <a:rPr lang="ja-JP" altLang="en-US" sz="2800" dirty="0"/>
              <a:t>つ商品の中で</a:t>
            </a:r>
            <a:r>
              <a:rPr lang="ja-JP" altLang="en-US" sz="2800" dirty="0">
                <a:solidFill>
                  <a:schemeClr val="tx1"/>
                </a:solidFill>
              </a:rPr>
              <a:t>気になる程度</a:t>
            </a:r>
          </a:p>
          <a:p>
            <a:pPr>
              <a:buFont typeface="Wingdings" panose="05000000000000000000" pitchFamily="2" charset="2"/>
              <a:buChar char="l"/>
            </a:pPr>
            <a:r>
              <a:rPr lang="ja-JP" altLang="en-US" sz="2800" dirty="0">
                <a:solidFill>
                  <a:schemeClr val="tx1"/>
                </a:solidFill>
              </a:rPr>
              <a:t>最後に平均値を求める、</a:t>
            </a:r>
            <a:r>
              <a:rPr lang="ja-JP" altLang="en-US" sz="2800" dirty="0">
                <a:solidFill>
                  <a:srgbClr val="7030A0"/>
                </a:solidFill>
              </a:rPr>
              <a:t>高いほどレコメンド効果良い</a:t>
            </a:r>
          </a:p>
          <a:p>
            <a:pPr marL="0" indent="0">
              <a:buNone/>
            </a:pPr>
            <a:endParaRPr lang="zh-CN" altLang="en-US" sz="2800" dirty="0"/>
          </a:p>
        </p:txBody>
      </p:sp>
      <p:grpSp>
        <p:nvGrpSpPr>
          <p:cNvPr id="10" name="组合 9">
            <a:extLst>
              <a:ext uri="{FF2B5EF4-FFF2-40B4-BE49-F238E27FC236}">
                <a16:creationId xmlns:a16="http://schemas.microsoft.com/office/drawing/2014/main" id="{75A702E3-934E-4BEA-9CE3-2025CBEC13A7}"/>
              </a:ext>
            </a:extLst>
          </p:cNvPr>
          <p:cNvGrpSpPr/>
          <p:nvPr/>
        </p:nvGrpSpPr>
        <p:grpSpPr>
          <a:xfrm>
            <a:off x="3462655" y="3429000"/>
            <a:ext cx="6294120" cy="3290570"/>
            <a:chOff x="2548255" y="3420745"/>
            <a:chExt cx="6294120" cy="3290570"/>
          </a:xfrm>
        </p:grpSpPr>
        <p:pic>
          <p:nvPicPr>
            <p:cNvPr id="11" name="图片 10">
              <a:extLst>
                <a:ext uri="{FF2B5EF4-FFF2-40B4-BE49-F238E27FC236}">
                  <a16:creationId xmlns:a16="http://schemas.microsoft.com/office/drawing/2014/main" id="{3DDAA844-6AD9-4D9D-8646-0948AF307100}"/>
                </a:ext>
              </a:extLst>
            </p:cNvPr>
            <p:cNvPicPr>
              <a:picLocks noChangeAspect="1"/>
            </p:cNvPicPr>
            <p:nvPr/>
          </p:nvPicPr>
          <p:blipFill>
            <a:blip r:embed="rId2"/>
            <a:stretch>
              <a:fillRect/>
            </a:stretch>
          </p:blipFill>
          <p:spPr>
            <a:xfrm>
              <a:off x="2548255" y="3420745"/>
              <a:ext cx="3952875" cy="1523365"/>
            </a:xfrm>
            <a:prstGeom prst="rect">
              <a:avLst/>
            </a:prstGeom>
          </p:spPr>
        </p:pic>
        <p:sp>
          <p:nvSpPr>
            <p:cNvPr id="12" name="右箭头 7">
              <a:extLst>
                <a:ext uri="{FF2B5EF4-FFF2-40B4-BE49-F238E27FC236}">
                  <a16:creationId xmlns:a16="http://schemas.microsoft.com/office/drawing/2014/main" id="{487A4BA7-DA2A-4D05-A135-D812110EABDC}"/>
                </a:ext>
              </a:extLst>
            </p:cNvPr>
            <p:cNvSpPr/>
            <p:nvPr/>
          </p:nvSpPr>
          <p:spPr>
            <a:xfrm>
              <a:off x="6781800" y="3887470"/>
              <a:ext cx="752475" cy="5905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a:extLst>
                <a:ext uri="{FF2B5EF4-FFF2-40B4-BE49-F238E27FC236}">
                  <a16:creationId xmlns:a16="http://schemas.microsoft.com/office/drawing/2014/main" id="{97F260F7-067B-4E9D-AEEA-690A68BD07D9}"/>
                </a:ext>
              </a:extLst>
            </p:cNvPr>
            <p:cNvSpPr txBox="1"/>
            <p:nvPr/>
          </p:nvSpPr>
          <p:spPr>
            <a:xfrm>
              <a:off x="7743825" y="3997960"/>
              <a:ext cx="1098550" cy="368300"/>
            </a:xfrm>
            <a:prstGeom prst="rect">
              <a:avLst/>
            </a:prstGeom>
            <a:noFill/>
          </p:spPr>
          <p:txBody>
            <a:bodyPr wrap="none" rtlCol="0">
              <a:spAutoFit/>
            </a:bodyPr>
            <a:lstStyle/>
            <a:p>
              <a:r>
                <a:rPr lang="ja-JP" altLang="zh-CN"/>
                <a:t>評価：</a:t>
              </a:r>
              <a:r>
                <a:rPr lang="en-US" altLang="ja-JP"/>
                <a:t>3</a:t>
              </a:r>
              <a:r>
                <a:rPr lang="ja-JP" altLang="en-US"/>
                <a:t>点</a:t>
              </a:r>
            </a:p>
          </p:txBody>
        </p:sp>
        <p:pic>
          <p:nvPicPr>
            <p:cNvPr id="14" name="图片 13">
              <a:extLst>
                <a:ext uri="{FF2B5EF4-FFF2-40B4-BE49-F238E27FC236}">
                  <a16:creationId xmlns:a16="http://schemas.microsoft.com/office/drawing/2014/main" id="{D28CD25A-AA3F-4534-9061-1E14478ABD30}"/>
                </a:ext>
              </a:extLst>
            </p:cNvPr>
            <p:cNvPicPr>
              <a:picLocks noChangeAspect="1"/>
            </p:cNvPicPr>
            <p:nvPr/>
          </p:nvPicPr>
          <p:blipFill>
            <a:blip r:embed="rId3"/>
            <a:stretch>
              <a:fillRect/>
            </a:stretch>
          </p:blipFill>
          <p:spPr>
            <a:xfrm>
              <a:off x="2548255" y="5176520"/>
              <a:ext cx="3952875" cy="1534795"/>
            </a:xfrm>
            <a:prstGeom prst="rect">
              <a:avLst/>
            </a:prstGeom>
          </p:spPr>
        </p:pic>
        <p:sp>
          <p:nvSpPr>
            <p:cNvPr id="15" name="右箭头 10">
              <a:extLst>
                <a:ext uri="{FF2B5EF4-FFF2-40B4-BE49-F238E27FC236}">
                  <a16:creationId xmlns:a16="http://schemas.microsoft.com/office/drawing/2014/main" id="{ADB62CA8-1365-4019-8711-571CA8FC6FDD}"/>
                </a:ext>
              </a:extLst>
            </p:cNvPr>
            <p:cNvSpPr/>
            <p:nvPr/>
          </p:nvSpPr>
          <p:spPr>
            <a:xfrm>
              <a:off x="6781800" y="5586730"/>
              <a:ext cx="752475" cy="5905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a:extLst>
                <a:ext uri="{FF2B5EF4-FFF2-40B4-BE49-F238E27FC236}">
                  <a16:creationId xmlns:a16="http://schemas.microsoft.com/office/drawing/2014/main" id="{28951CC7-1246-418A-B79C-B73F7B3DEB29}"/>
                </a:ext>
              </a:extLst>
            </p:cNvPr>
            <p:cNvSpPr txBox="1"/>
            <p:nvPr/>
          </p:nvSpPr>
          <p:spPr>
            <a:xfrm>
              <a:off x="7743825" y="5697855"/>
              <a:ext cx="1098550" cy="368300"/>
            </a:xfrm>
            <a:prstGeom prst="rect">
              <a:avLst/>
            </a:prstGeom>
            <a:noFill/>
          </p:spPr>
          <p:txBody>
            <a:bodyPr wrap="none" rtlCol="0">
              <a:spAutoFit/>
            </a:bodyPr>
            <a:lstStyle/>
            <a:p>
              <a:r>
                <a:rPr lang="ja-JP" altLang="zh-CN"/>
                <a:t>評価：</a:t>
              </a:r>
              <a:r>
                <a:rPr lang="en-US" altLang="ja-JP"/>
                <a:t>2</a:t>
              </a:r>
              <a:r>
                <a:rPr lang="ja-JP" altLang="en-US"/>
                <a:t>点</a:t>
              </a:r>
            </a:p>
          </p:txBody>
        </p:sp>
      </p:grpSp>
    </p:spTree>
    <p:extLst>
      <p:ext uri="{BB962C8B-B14F-4D97-AF65-F5344CB8AC3E}">
        <p14:creationId xmlns:p14="http://schemas.microsoft.com/office/powerpoint/2010/main" val="1819574395"/>
      </p:ext>
    </p:extLst>
  </p:cSld>
  <p:clrMapOvr>
    <a:masterClrMapping/>
  </p:clrMapOvr>
  <mc:AlternateContent xmlns:mc="http://schemas.openxmlformats.org/markup-compatibility/2006" xmlns:p14="http://schemas.microsoft.com/office/powerpoint/2010/main">
    <mc:Choice Requires="p14">
      <p:transition spd="slow" p14:dur="2000" advTm="30181"/>
    </mc:Choice>
    <mc:Fallback xmlns="">
      <p:transition spd="slow" advTm="30181"/>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2E863A-4A4E-428D-B972-1D296356B658}"/>
              </a:ext>
            </a:extLst>
          </p:cNvPr>
          <p:cNvSpPr>
            <a:spLocks noGrp="1"/>
          </p:cNvSpPr>
          <p:nvPr>
            <p:ph type="title"/>
          </p:nvPr>
        </p:nvSpPr>
        <p:spPr/>
        <p:txBody>
          <a:bodyPr/>
          <a:lstStyle/>
          <a:p>
            <a:r>
              <a:rPr lang="en-US" altLang="zh-CN" dirty="0"/>
              <a:t>Pay per click</a:t>
            </a:r>
            <a:endParaRPr lang="zh-CN" altLang="en-US" dirty="0"/>
          </a:p>
        </p:txBody>
      </p:sp>
      <p:sp>
        <p:nvSpPr>
          <p:cNvPr id="3" name="内容占位符 2">
            <a:extLst>
              <a:ext uri="{FF2B5EF4-FFF2-40B4-BE49-F238E27FC236}">
                <a16:creationId xmlns:a16="http://schemas.microsoft.com/office/drawing/2014/main" id="{FD12BBB8-627C-4A71-9CFE-71F5BBFD6330}"/>
              </a:ext>
            </a:extLst>
          </p:cNvPr>
          <p:cNvSpPr>
            <a:spLocks noGrp="1"/>
          </p:cNvSpPr>
          <p:nvPr>
            <p:ph idx="1"/>
          </p:nvPr>
        </p:nvSpPr>
        <p:spPr/>
        <p:txBody>
          <a:bodyPr>
            <a:normAutofit/>
          </a:bodyPr>
          <a:lstStyle/>
          <a:p>
            <a:pPr>
              <a:buFont typeface="Wingdings" panose="05000000000000000000" pitchFamily="2" charset="2"/>
              <a:buChar char="l"/>
            </a:pPr>
            <a:r>
              <a:rPr lang="ja-JP" altLang="zh-CN" sz="2800" dirty="0"/>
              <a:t>ホームページ閲覧から購</a:t>
            </a:r>
            <a:r>
              <a:rPr lang="ja-JP" altLang="ja-JP" sz="2800" dirty="0">
                <a:sym typeface="+mn-ea"/>
              </a:rPr>
              <a:t>入</a:t>
            </a:r>
            <a:r>
              <a:rPr lang="ja-JP" altLang="zh-CN" sz="2800" dirty="0"/>
              <a:t>決定までのクリック回数</a:t>
            </a:r>
          </a:p>
          <a:p>
            <a:pPr>
              <a:buFont typeface="Wingdings" panose="05000000000000000000" pitchFamily="2" charset="2"/>
              <a:buChar char="l"/>
            </a:pPr>
            <a:r>
              <a:rPr lang="ja-JP" altLang="zh-CN" sz="2800" dirty="0">
                <a:solidFill>
                  <a:srgbClr val="7030A0"/>
                </a:solidFill>
              </a:rPr>
              <a:t>回数少ないほど、レコメンド効果良い</a:t>
            </a:r>
          </a:p>
          <a:p>
            <a:endParaRPr lang="zh-CN" altLang="en-US" sz="2800" dirty="0"/>
          </a:p>
        </p:txBody>
      </p:sp>
      <p:cxnSp>
        <p:nvCxnSpPr>
          <p:cNvPr id="5" name="直接箭头连接符 4">
            <a:extLst>
              <a:ext uri="{FF2B5EF4-FFF2-40B4-BE49-F238E27FC236}">
                <a16:creationId xmlns:a16="http://schemas.microsoft.com/office/drawing/2014/main" id="{B41AA29A-768C-484F-9CD0-0550F735A817}"/>
              </a:ext>
            </a:extLst>
          </p:cNvPr>
          <p:cNvCxnSpPr/>
          <p:nvPr/>
        </p:nvCxnSpPr>
        <p:spPr>
          <a:xfrm>
            <a:off x="2119688" y="5683135"/>
            <a:ext cx="7210425" cy="0"/>
          </a:xfrm>
          <a:prstGeom prst="straightConnector1">
            <a:avLst/>
          </a:prstGeom>
          <a:ln w="57150">
            <a:solidFill>
              <a:schemeClr val="tx1">
                <a:lumMod val="95000"/>
                <a:lumOff val="5000"/>
              </a:schemeClr>
            </a:solidFill>
            <a:tailEnd type="arrow"/>
          </a:ln>
        </p:spPr>
        <p:style>
          <a:lnRef idx="1">
            <a:schemeClr val="accent1"/>
          </a:lnRef>
          <a:fillRef idx="0">
            <a:schemeClr val="accent1"/>
          </a:fillRef>
          <a:effectRef idx="0">
            <a:schemeClr val="accent1"/>
          </a:effectRef>
          <a:fontRef idx="minor">
            <a:schemeClr val="tx1"/>
          </a:fontRef>
        </p:style>
      </p:cxnSp>
      <p:sp>
        <p:nvSpPr>
          <p:cNvPr id="6" name="文本框 5">
            <a:extLst>
              <a:ext uri="{FF2B5EF4-FFF2-40B4-BE49-F238E27FC236}">
                <a16:creationId xmlns:a16="http://schemas.microsoft.com/office/drawing/2014/main" id="{A18FC32D-1011-4EEC-944F-5862A33B42FC}"/>
              </a:ext>
            </a:extLst>
          </p:cNvPr>
          <p:cNvSpPr txBox="1"/>
          <p:nvPr/>
        </p:nvSpPr>
        <p:spPr>
          <a:xfrm>
            <a:off x="1999038" y="5889510"/>
            <a:ext cx="676211" cy="400110"/>
          </a:xfrm>
          <a:prstGeom prst="rect">
            <a:avLst/>
          </a:prstGeom>
          <a:noFill/>
        </p:spPr>
        <p:txBody>
          <a:bodyPr wrap="none" rtlCol="0">
            <a:spAutoFit/>
          </a:bodyPr>
          <a:lstStyle/>
          <a:p>
            <a:r>
              <a:rPr lang="en-US" altLang="zh-CN" sz="2000" b="1" dirty="0"/>
              <a:t>start</a:t>
            </a:r>
          </a:p>
        </p:txBody>
      </p:sp>
      <p:sp>
        <p:nvSpPr>
          <p:cNvPr id="7" name="文本框 6">
            <a:extLst>
              <a:ext uri="{FF2B5EF4-FFF2-40B4-BE49-F238E27FC236}">
                <a16:creationId xmlns:a16="http://schemas.microsoft.com/office/drawing/2014/main" id="{A2304D19-A5DA-4D8E-B154-40A459009B52}"/>
              </a:ext>
            </a:extLst>
          </p:cNvPr>
          <p:cNvSpPr txBox="1"/>
          <p:nvPr/>
        </p:nvSpPr>
        <p:spPr>
          <a:xfrm>
            <a:off x="7812463" y="5889510"/>
            <a:ext cx="590226" cy="400110"/>
          </a:xfrm>
          <a:prstGeom prst="rect">
            <a:avLst/>
          </a:prstGeom>
          <a:noFill/>
        </p:spPr>
        <p:txBody>
          <a:bodyPr wrap="none" rtlCol="0">
            <a:spAutoFit/>
          </a:bodyPr>
          <a:lstStyle/>
          <a:p>
            <a:r>
              <a:rPr lang="en-US" altLang="zh-CN" sz="2000" b="1" dirty="0"/>
              <a:t>end</a:t>
            </a:r>
          </a:p>
        </p:txBody>
      </p:sp>
      <p:pic>
        <p:nvPicPr>
          <p:cNvPr id="8" name="图片 7">
            <a:extLst>
              <a:ext uri="{FF2B5EF4-FFF2-40B4-BE49-F238E27FC236}">
                <a16:creationId xmlns:a16="http://schemas.microsoft.com/office/drawing/2014/main" id="{0C8A9813-081F-483B-85BB-AFF5B4A45E2C}"/>
              </a:ext>
            </a:extLst>
          </p:cNvPr>
          <p:cNvPicPr>
            <a:picLocks noChangeAspect="1"/>
          </p:cNvPicPr>
          <p:nvPr/>
        </p:nvPicPr>
        <p:blipFill>
          <a:blip r:embed="rId2"/>
          <a:stretch>
            <a:fillRect/>
          </a:stretch>
        </p:blipFill>
        <p:spPr>
          <a:xfrm>
            <a:off x="2337143" y="2927795"/>
            <a:ext cx="6598642" cy="2569382"/>
          </a:xfrm>
          <a:prstGeom prst="rect">
            <a:avLst/>
          </a:prstGeom>
        </p:spPr>
      </p:pic>
    </p:spTree>
    <p:extLst>
      <p:ext uri="{BB962C8B-B14F-4D97-AF65-F5344CB8AC3E}">
        <p14:creationId xmlns:p14="http://schemas.microsoft.com/office/powerpoint/2010/main" val="3712146028"/>
      </p:ext>
    </p:extLst>
  </p:cSld>
  <p:clrMapOvr>
    <a:masterClrMapping/>
  </p:clrMapOvr>
  <mc:AlternateContent xmlns:mc="http://schemas.openxmlformats.org/markup-compatibility/2006" xmlns:p14="http://schemas.microsoft.com/office/powerpoint/2010/main">
    <mc:Choice Requires="p14">
      <p:transition spd="slow" p14:dur="2000" advTm="18780"/>
    </mc:Choice>
    <mc:Fallback xmlns="">
      <p:transition spd="slow" advTm="18780"/>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B5303E-2B0A-4783-9FEC-4378AC47880F}"/>
              </a:ext>
            </a:extLst>
          </p:cNvPr>
          <p:cNvSpPr>
            <a:spLocks noGrp="1"/>
          </p:cNvSpPr>
          <p:nvPr>
            <p:ph type="title"/>
          </p:nvPr>
        </p:nvSpPr>
        <p:spPr/>
        <p:txBody>
          <a:bodyPr/>
          <a:lstStyle/>
          <a:p>
            <a:r>
              <a:rPr lang="ja-JP" altLang="en-US" dirty="0"/>
              <a:t>購入決定までの時間</a:t>
            </a:r>
            <a:endParaRPr lang="zh-CN" altLang="en-US" dirty="0"/>
          </a:p>
        </p:txBody>
      </p:sp>
      <p:sp>
        <p:nvSpPr>
          <p:cNvPr id="3" name="内容占位符 2">
            <a:extLst>
              <a:ext uri="{FF2B5EF4-FFF2-40B4-BE49-F238E27FC236}">
                <a16:creationId xmlns:a16="http://schemas.microsoft.com/office/drawing/2014/main" id="{2D826CF7-A93D-4CB6-AF6F-238D5DB8C4BA}"/>
              </a:ext>
            </a:extLst>
          </p:cNvPr>
          <p:cNvSpPr>
            <a:spLocks noGrp="1"/>
          </p:cNvSpPr>
          <p:nvPr>
            <p:ph idx="1"/>
          </p:nvPr>
        </p:nvSpPr>
        <p:spPr/>
        <p:txBody>
          <a:bodyPr>
            <a:normAutofit/>
          </a:bodyPr>
          <a:lstStyle/>
          <a:p>
            <a:pPr>
              <a:buFont typeface="Wingdings" panose="05000000000000000000" pitchFamily="2" charset="2"/>
              <a:buChar char="l"/>
            </a:pPr>
            <a:r>
              <a:rPr lang="ja-JP" altLang="zh-CN" sz="2800" dirty="0"/>
              <a:t>ホームページ閲覧から購</a:t>
            </a:r>
            <a:r>
              <a:rPr lang="ja-JP" altLang="ja-JP" sz="2800" dirty="0">
                <a:sym typeface="+mn-ea"/>
              </a:rPr>
              <a:t>入</a:t>
            </a:r>
            <a:r>
              <a:rPr lang="ja-JP" altLang="zh-CN" sz="2800" dirty="0"/>
              <a:t>決定までの時間を図る</a:t>
            </a:r>
          </a:p>
          <a:p>
            <a:pPr>
              <a:buFont typeface="Wingdings" panose="05000000000000000000" pitchFamily="2" charset="2"/>
              <a:buChar char="l"/>
            </a:pPr>
            <a:r>
              <a:rPr lang="ja-JP" altLang="zh-CN" sz="2800" dirty="0">
                <a:solidFill>
                  <a:srgbClr val="7030A0"/>
                </a:solidFill>
              </a:rPr>
              <a:t>時間短いほど、レコメンド効果良い</a:t>
            </a:r>
          </a:p>
          <a:p>
            <a:endParaRPr lang="zh-CN" altLang="en-US" sz="2800" dirty="0"/>
          </a:p>
        </p:txBody>
      </p:sp>
      <p:cxnSp>
        <p:nvCxnSpPr>
          <p:cNvPr id="4" name="直接箭头连接符 3">
            <a:extLst>
              <a:ext uri="{FF2B5EF4-FFF2-40B4-BE49-F238E27FC236}">
                <a16:creationId xmlns:a16="http://schemas.microsoft.com/office/drawing/2014/main" id="{37BD8C89-6C03-4774-8622-185BA6A842E1}"/>
              </a:ext>
            </a:extLst>
          </p:cNvPr>
          <p:cNvCxnSpPr/>
          <p:nvPr/>
        </p:nvCxnSpPr>
        <p:spPr>
          <a:xfrm>
            <a:off x="2119688" y="5683135"/>
            <a:ext cx="7210425" cy="0"/>
          </a:xfrm>
          <a:prstGeom prst="straightConnector1">
            <a:avLst/>
          </a:prstGeom>
          <a:ln w="57150">
            <a:solidFill>
              <a:schemeClr val="tx1">
                <a:lumMod val="95000"/>
                <a:lumOff val="5000"/>
              </a:schemeClr>
            </a:solidFill>
            <a:tailEnd type="arrow"/>
          </a:ln>
        </p:spPr>
        <p:style>
          <a:lnRef idx="1">
            <a:schemeClr val="accent1"/>
          </a:lnRef>
          <a:fillRef idx="0">
            <a:schemeClr val="accent1"/>
          </a:fillRef>
          <a:effectRef idx="0">
            <a:schemeClr val="accent1"/>
          </a:effectRef>
          <a:fontRef idx="minor">
            <a:schemeClr val="tx1"/>
          </a:fontRef>
        </p:style>
      </p:cxnSp>
      <p:sp>
        <p:nvSpPr>
          <p:cNvPr id="5" name="文本框 4">
            <a:extLst>
              <a:ext uri="{FF2B5EF4-FFF2-40B4-BE49-F238E27FC236}">
                <a16:creationId xmlns:a16="http://schemas.microsoft.com/office/drawing/2014/main" id="{ED1DE6CE-3DBF-4558-AA9B-09674EC752BA}"/>
              </a:ext>
            </a:extLst>
          </p:cNvPr>
          <p:cNvSpPr txBox="1"/>
          <p:nvPr/>
        </p:nvSpPr>
        <p:spPr>
          <a:xfrm>
            <a:off x="1999038" y="5889510"/>
            <a:ext cx="441146" cy="400110"/>
          </a:xfrm>
          <a:prstGeom prst="rect">
            <a:avLst/>
          </a:prstGeom>
          <a:noFill/>
        </p:spPr>
        <p:txBody>
          <a:bodyPr wrap="none" rtlCol="0">
            <a:spAutoFit/>
          </a:bodyPr>
          <a:lstStyle/>
          <a:p>
            <a:r>
              <a:rPr lang="en-US" altLang="ja-JP" sz="2000" b="1" dirty="0"/>
              <a:t>T0</a:t>
            </a:r>
            <a:endParaRPr lang="en-US" altLang="zh-CN" sz="2000" b="1" dirty="0"/>
          </a:p>
        </p:txBody>
      </p:sp>
      <p:sp>
        <p:nvSpPr>
          <p:cNvPr id="6" name="文本框 5">
            <a:extLst>
              <a:ext uri="{FF2B5EF4-FFF2-40B4-BE49-F238E27FC236}">
                <a16:creationId xmlns:a16="http://schemas.microsoft.com/office/drawing/2014/main" id="{12FF8032-5A46-486C-9081-2750D2CFE65D}"/>
              </a:ext>
            </a:extLst>
          </p:cNvPr>
          <p:cNvSpPr txBox="1"/>
          <p:nvPr/>
        </p:nvSpPr>
        <p:spPr>
          <a:xfrm>
            <a:off x="7812463" y="5889510"/>
            <a:ext cx="441146" cy="400110"/>
          </a:xfrm>
          <a:prstGeom prst="rect">
            <a:avLst/>
          </a:prstGeom>
          <a:noFill/>
        </p:spPr>
        <p:txBody>
          <a:bodyPr wrap="none" rtlCol="0">
            <a:spAutoFit/>
          </a:bodyPr>
          <a:lstStyle/>
          <a:p>
            <a:r>
              <a:rPr lang="en-US" altLang="ja-JP" sz="2000" b="1" dirty="0"/>
              <a:t>T1</a:t>
            </a:r>
            <a:endParaRPr lang="en-US" altLang="zh-CN" sz="2000" b="1" dirty="0"/>
          </a:p>
        </p:txBody>
      </p:sp>
      <p:pic>
        <p:nvPicPr>
          <p:cNvPr id="7" name="图片 6">
            <a:extLst>
              <a:ext uri="{FF2B5EF4-FFF2-40B4-BE49-F238E27FC236}">
                <a16:creationId xmlns:a16="http://schemas.microsoft.com/office/drawing/2014/main" id="{846694D8-9B25-4BAD-B7AD-6B6BF470F06F}"/>
              </a:ext>
            </a:extLst>
          </p:cNvPr>
          <p:cNvPicPr>
            <a:picLocks noChangeAspect="1"/>
          </p:cNvPicPr>
          <p:nvPr/>
        </p:nvPicPr>
        <p:blipFill>
          <a:blip r:embed="rId2"/>
          <a:stretch>
            <a:fillRect/>
          </a:stretch>
        </p:blipFill>
        <p:spPr>
          <a:xfrm>
            <a:off x="2337143" y="2927795"/>
            <a:ext cx="6598642" cy="2569382"/>
          </a:xfrm>
          <a:prstGeom prst="rect">
            <a:avLst/>
          </a:prstGeom>
        </p:spPr>
      </p:pic>
    </p:spTree>
    <p:extLst>
      <p:ext uri="{BB962C8B-B14F-4D97-AF65-F5344CB8AC3E}">
        <p14:creationId xmlns:p14="http://schemas.microsoft.com/office/powerpoint/2010/main" val="4247207042"/>
      </p:ext>
    </p:extLst>
  </p:cSld>
  <p:clrMapOvr>
    <a:masterClrMapping/>
  </p:clrMapOvr>
  <mc:AlternateContent xmlns:mc="http://schemas.openxmlformats.org/markup-compatibility/2006" xmlns:p14="http://schemas.microsoft.com/office/powerpoint/2010/main">
    <mc:Choice Requires="p14">
      <p:transition spd="slow" p14:dur="2000" advTm="10024"/>
    </mc:Choice>
    <mc:Fallback xmlns="">
      <p:transition spd="slow" advTm="10024"/>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B7B953-EDF7-4C93-9975-FD6D9BEE0826}"/>
              </a:ext>
            </a:extLst>
          </p:cNvPr>
          <p:cNvSpPr>
            <a:spLocks noGrp="1"/>
          </p:cNvSpPr>
          <p:nvPr>
            <p:ph type="title"/>
          </p:nvPr>
        </p:nvSpPr>
        <p:spPr>
          <a:xfrm>
            <a:off x="1097280" y="286603"/>
            <a:ext cx="10058400" cy="1450757"/>
          </a:xfrm>
        </p:spPr>
        <p:txBody>
          <a:bodyPr/>
          <a:lstStyle/>
          <a:p>
            <a:r>
              <a:rPr lang="ja-JP" altLang="en-US" dirty="0"/>
              <a:t>開発体制</a:t>
            </a:r>
            <a:endParaRPr lang="zh-CN" altLang="en-US" dirty="0"/>
          </a:p>
        </p:txBody>
      </p:sp>
      <p:pic>
        <p:nvPicPr>
          <p:cNvPr id="5" name="Shape 218">
            <a:extLst>
              <a:ext uri="{FF2B5EF4-FFF2-40B4-BE49-F238E27FC236}">
                <a16:creationId xmlns:a16="http://schemas.microsoft.com/office/drawing/2014/main" id="{44E39660-EACE-4284-A5E2-C5C9473B112C}"/>
              </a:ext>
            </a:extLst>
          </p:cNvPr>
          <p:cNvPicPr preferRelativeResize="0"/>
          <p:nvPr/>
        </p:nvPicPr>
        <p:blipFill rotWithShape="1">
          <a:blip r:embed="rId2"/>
          <a:srcRect/>
          <a:stretch>
            <a:fillRect/>
          </a:stretch>
        </p:blipFill>
        <p:spPr>
          <a:xfrm>
            <a:off x="7047217" y="2299868"/>
            <a:ext cx="1256700" cy="1499399"/>
          </a:xfrm>
          <a:prstGeom prst="rect">
            <a:avLst/>
          </a:prstGeom>
          <a:noFill/>
          <a:ln>
            <a:noFill/>
          </a:ln>
        </p:spPr>
      </p:pic>
      <p:pic>
        <p:nvPicPr>
          <p:cNvPr id="6" name="Shape 219">
            <a:extLst>
              <a:ext uri="{FF2B5EF4-FFF2-40B4-BE49-F238E27FC236}">
                <a16:creationId xmlns:a16="http://schemas.microsoft.com/office/drawing/2014/main" id="{C90D0308-7905-4A0E-8997-B24310A9F093}"/>
              </a:ext>
            </a:extLst>
          </p:cNvPr>
          <p:cNvPicPr preferRelativeResize="0"/>
          <p:nvPr/>
        </p:nvPicPr>
        <p:blipFill rotWithShape="1">
          <a:blip r:embed="rId3"/>
          <a:srcRect/>
          <a:stretch>
            <a:fillRect/>
          </a:stretch>
        </p:blipFill>
        <p:spPr>
          <a:xfrm>
            <a:off x="9223303" y="2307280"/>
            <a:ext cx="1305000" cy="1444200"/>
          </a:xfrm>
          <a:prstGeom prst="rect">
            <a:avLst/>
          </a:prstGeom>
          <a:noFill/>
          <a:ln>
            <a:noFill/>
          </a:ln>
        </p:spPr>
      </p:pic>
      <p:pic>
        <p:nvPicPr>
          <p:cNvPr id="7" name="Shape 220">
            <a:extLst>
              <a:ext uri="{FF2B5EF4-FFF2-40B4-BE49-F238E27FC236}">
                <a16:creationId xmlns:a16="http://schemas.microsoft.com/office/drawing/2014/main" id="{D4E7D4BC-424E-470C-B3F4-613090D601F1}"/>
              </a:ext>
            </a:extLst>
          </p:cNvPr>
          <p:cNvPicPr preferRelativeResize="0"/>
          <p:nvPr/>
        </p:nvPicPr>
        <p:blipFill rotWithShape="1">
          <a:blip r:embed="rId4"/>
          <a:srcRect/>
          <a:stretch>
            <a:fillRect/>
          </a:stretch>
        </p:blipFill>
        <p:spPr>
          <a:xfrm>
            <a:off x="7037021" y="4210835"/>
            <a:ext cx="1266900" cy="1444200"/>
          </a:xfrm>
          <a:prstGeom prst="rect">
            <a:avLst/>
          </a:prstGeom>
          <a:noFill/>
          <a:ln>
            <a:noFill/>
          </a:ln>
        </p:spPr>
      </p:pic>
      <p:pic>
        <p:nvPicPr>
          <p:cNvPr id="8" name="Shape 221">
            <a:extLst>
              <a:ext uri="{FF2B5EF4-FFF2-40B4-BE49-F238E27FC236}">
                <a16:creationId xmlns:a16="http://schemas.microsoft.com/office/drawing/2014/main" id="{77B8AFD9-A9A6-43C8-A231-A1B5C73322CE}"/>
              </a:ext>
            </a:extLst>
          </p:cNvPr>
          <p:cNvPicPr preferRelativeResize="0"/>
          <p:nvPr/>
        </p:nvPicPr>
        <p:blipFill rotWithShape="1">
          <a:blip r:embed="rId5"/>
          <a:srcRect/>
          <a:stretch>
            <a:fillRect/>
          </a:stretch>
        </p:blipFill>
        <p:spPr>
          <a:xfrm>
            <a:off x="9223303" y="4210835"/>
            <a:ext cx="1236600" cy="1413300"/>
          </a:xfrm>
          <a:prstGeom prst="rect">
            <a:avLst/>
          </a:prstGeom>
          <a:noFill/>
          <a:ln>
            <a:noFill/>
          </a:ln>
        </p:spPr>
      </p:pic>
      <p:sp>
        <p:nvSpPr>
          <p:cNvPr id="9" name="Shape 222">
            <a:extLst>
              <a:ext uri="{FF2B5EF4-FFF2-40B4-BE49-F238E27FC236}">
                <a16:creationId xmlns:a16="http://schemas.microsoft.com/office/drawing/2014/main" id="{6780846E-2F97-4211-8383-F69AF1AC2327}"/>
              </a:ext>
            </a:extLst>
          </p:cNvPr>
          <p:cNvSpPr txBox="1"/>
          <p:nvPr/>
        </p:nvSpPr>
        <p:spPr>
          <a:xfrm>
            <a:off x="7258196" y="3799154"/>
            <a:ext cx="824400" cy="369299"/>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chemeClr val="dk1"/>
              </a:buClr>
              <a:buSzPct val="25000"/>
              <a:buFont typeface="Calibri" panose="020F0502020204030204"/>
              <a:buNone/>
            </a:pPr>
            <a:r>
              <a:rPr lang="ja-JP" sz="1800" b="1" i="0" u="none" strike="noStrike" cap="none" dirty="0">
                <a:solidFill>
                  <a:schemeClr val="dk1"/>
                </a:solidFill>
                <a:latin typeface="Calibri" panose="020F0502020204030204"/>
                <a:ea typeface="Calibri" panose="020F0502020204030204"/>
                <a:cs typeface="Calibri" panose="020F0502020204030204"/>
                <a:sym typeface="Calibri" panose="020F0502020204030204"/>
              </a:rPr>
              <a:t>DU</a:t>
            </a:r>
          </a:p>
        </p:txBody>
      </p:sp>
      <p:sp>
        <p:nvSpPr>
          <p:cNvPr id="10" name="Shape 223">
            <a:extLst>
              <a:ext uri="{FF2B5EF4-FFF2-40B4-BE49-F238E27FC236}">
                <a16:creationId xmlns:a16="http://schemas.microsoft.com/office/drawing/2014/main" id="{E1B7C107-1538-4123-9DB5-12A68663BFA8}"/>
              </a:ext>
            </a:extLst>
          </p:cNvPr>
          <p:cNvSpPr txBox="1"/>
          <p:nvPr/>
        </p:nvSpPr>
        <p:spPr>
          <a:xfrm>
            <a:off x="9559063" y="3721915"/>
            <a:ext cx="824400" cy="369299"/>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chemeClr val="dk1"/>
              </a:buClr>
              <a:buSzPct val="25000"/>
              <a:buFont typeface="Calibri" panose="020F0502020204030204"/>
              <a:buNone/>
            </a:pPr>
            <a:r>
              <a:rPr lang="ja-JP" sz="1800" b="1" i="0" u="none" strike="noStrike" cap="none" dirty="0">
                <a:solidFill>
                  <a:schemeClr val="dk1"/>
                </a:solidFill>
                <a:latin typeface="Calibri" panose="020F0502020204030204"/>
                <a:ea typeface="Calibri" panose="020F0502020204030204"/>
                <a:cs typeface="Calibri" panose="020F0502020204030204"/>
                <a:sym typeface="Calibri" panose="020F0502020204030204"/>
              </a:rPr>
              <a:t>ハン</a:t>
            </a:r>
          </a:p>
        </p:txBody>
      </p:sp>
      <p:sp>
        <p:nvSpPr>
          <p:cNvPr id="11" name="Shape 225">
            <a:extLst>
              <a:ext uri="{FF2B5EF4-FFF2-40B4-BE49-F238E27FC236}">
                <a16:creationId xmlns:a16="http://schemas.microsoft.com/office/drawing/2014/main" id="{EF83C3EB-F3A6-4073-B9B8-D18AA081AE00}"/>
              </a:ext>
            </a:extLst>
          </p:cNvPr>
          <p:cNvSpPr txBox="1"/>
          <p:nvPr/>
        </p:nvSpPr>
        <p:spPr>
          <a:xfrm>
            <a:off x="9559063" y="5608773"/>
            <a:ext cx="824400" cy="369299"/>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chemeClr val="dk1"/>
              </a:buClr>
              <a:buSzPct val="25000"/>
              <a:buFont typeface="Calibri" panose="020F0502020204030204"/>
              <a:buNone/>
            </a:pPr>
            <a:r>
              <a:rPr lang="ja-JP" altLang="en-US" sz="1800" b="1" i="0" u="none" strike="noStrike" cap="none" dirty="0">
                <a:solidFill>
                  <a:schemeClr val="dk1"/>
                </a:solidFill>
                <a:latin typeface="Calibri" panose="020F0502020204030204"/>
                <a:ea typeface="Calibri" panose="020F0502020204030204"/>
                <a:cs typeface="Calibri" panose="020F0502020204030204"/>
                <a:sym typeface="Calibri" panose="020F0502020204030204"/>
              </a:rPr>
              <a:t>ト</a:t>
            </a:r>
            <a:r>
              <a:rPr lang="ja-JP" sz="1800" b="1" i="0" u="none" strike="noStrike" cap="none" dirty="0">
                <a:solidFill>
                  <a:schemeClr val="dk1"/>
                </a:solidFill>
                <a:latin typeface="Calibri" panose="020F0502020204030204"/>
                <a:ea typeface="Calibri" panose="020F0502020204030204"/>
                <a:cs typeface="Calibri" panose="020F0502020204030204"/>
                <a:sym typeface="Calibri" panose="020F0502020204030204"/>
              </a:rPr>
              <a:t>ウ</a:t>
            </a:r>
          </a:p>
        </p:txBody>
      </p:sp>
      <p:sp>
        <p:nvSpPr>
          <p:cNvPr id="12" name="Shape 227">
            <a:extLst>
              <a:ext uri="{FF2B5EF4-FFF2-40B4-BE49-F238E27FC236}">
                <a16:creationId xmlns:a16="http://schemas.microsoft.com/office/drawing/2014/main" id="{030D34CE-EACA-4046-BCFD-A0BEBA39605B}"/>
              </a:ext>
            </a:extLst>
          </p:cNvPr>
          <p:cNvSpPr txBox="1"/>
          <p:nvPr/>
        </p:nvSpPr>
        <p:spPr>
          <a:xfrm>
            <a:off x="6739783" y="1758307"/>
            <a:ext cx="2271900" cy="461699"/>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Calibri" panose="020F0502020204030204"/>
              <a:buNone/>
            </a:pPr>
            <a:r>
              <a:rPr lang="ja-JP" sz="2400" b="0" i="0" u="none" strike="noStrike" cap="none" dirty="0">
                <a:solidFill>
                  <a:schemeClr val="dk1"/>
                </a:solidFill>
                <a:latin typeface="Calibri" panose="020F0502020204030204"/>
                <a:ea typeface="Calibri" panose="020F0502020204030204"/>
                <a:cs typeface="Calibri" panose="020F0502020204030204"/>
                <a:sym typeface="Calibri" panose="020F0502020204030204"/>
              </a:rPr>
              <a:t>開発メンバー</a:t>
            </a:r>
          </a:p>
        </p:txBody>
      </p:sp>
      <p:sp>
        <p:nvSpPr>
          <p:cNvPr id="13" name="矩形: 圆角 12">
            <a:extLst>
              <a:ext uri="{FF2B5EF4-FFF2-40B4-BE49-F238E27FC236}">
                <a16:creationId xmlns:a16="http://schemas.microsoft.com/office/drawing/2014/main" id="{BC4C0AE4-4626-4340-9EC0-0B5C987C7936}"/>
              </a:ext>
            </a:extLst>
          </p:cNvPr>
          <p:cNvSpPr/>
          <p:nvPr/>
        </p:nvSpPr>
        <p:spPr>
          <a:xfrm>
            <a:off x="6799385" y="2178125"/>
            <a:ext cx="3880338" cy="1913089"/>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Shape 224">
            <a:extLst>
              <a:ext uri="{FF2B5EF4-FFF2-40B4-BE49-F238E27FC236}">
                <a16:creationId xmlns:a16="http://schemas.microsoft.com/office/drawing/2014/main" id="{89F8AF3A-F021-481B-91BB-5EAB002A9D55}"/>
              </a:ext>
            </a:extLst>
          </p:cNvPr>
          <p:cNvSpPr txBox="1"/>
          <p:nvPr/>
        </p:nvSpPr>
        <p:spPr>
          <a:xfrm>
            <a:off x="7258196" y="5619830"/>
            <a:ext cx="824400" cy="369299"/>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chemeClr val="dk1"/>
              </a:buClr>
              <a:buSzPct val="25000"/>
              <a:buFont typeface="Calibri" panose="020F0502020204030204"/>
              <a:buNone/>
            </a:pPr>
            <a:r>
              <a:rPr lang="ja-JP" sz="1800" b="1" i="0" u="none" strike="noStrike" cap="none" dirty="0">
                <a:solidFill>
                  <a:schemeClr val="dk1"/>
                </a:solidFill>
                <a:latin typeface="Calibri" panose="020F0502020204030204"/>
                <a:ea typeface="Calibri" panose="020F0502020204030204"/>
                <a:cs typeface="Calibri" panose="020F0502020204030204"/>
                <a:sym typeface="Calibri" panose="020F0502020204030204"/>
              </a:rPr>
              <a:t>PU</a:t>
            </a:r>
          </a:p>
        </p:txBody>
      </p:sp>
      <p:sp>
        <p:nvSpPr>
          <p:cNvPr id="15" name="矩形: 圆角 14">
            <a:extLst>
              <a:ext uri="{FF2B5EF4-FFF2-40B4-BE49-F238E27FC236}">
                <a16:creationId xmlns:a16="http://schemas.microsoft.com/office/drawing/2014/main" id="{0712C4CF-EE82-4CB0-AB56-40CE60952463}"/>
              </a:ext>
            </a:extLst>
          </p:cNvPr>
          <p:cNvSpPr/>
          <p:nvPr/>
        </p:nvSpPr>
        <p:spPr>
          <a:xfrm>
            <a:off x="6799385" y="4159934"/>
            <a:ext cx="1847704" cy="1813348"/>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圆角 15">
            <a:extLst>
              <a:ext uri="{FF2B5EF4-FFF2-40B4-BE49-F238E27FC236}">
                <a16:creationId xmlns:a16="http://schemas.microsoft.com/office/drawing/2014/main" id="{38821913-50E8-475B-87D2-B4137A3FD9AD}"/>
              </a:ext>
            </a:extLst>
          </p:cNvPr>
          <p:cNvSpPr/>
          <p:nvPr/>
        </p:nvSpPr>
        <p:spPr>
          <a:xfrm>
            <a:off x="8864937" y="4159934"/>
            <a:ext cx="1812814" cy="1813349"/>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a:extLst>
              <a:ext uri="{FF2B5EF4-FFF2-40B4-BE49-F238E27FC236}">
                <a16:creationId xmlns:a16="http://schemas.microsoft.com/office/drawing/2014/main" id="{177599CA-B8CC-4D66-90B1-FAC3BF6C73E9}"/>
              </a:ext>
            </a:extLst>
          </p:cNvPr>
          <p:cNvSpPr txBox="1"/>
          <p:nvPr/>
        </p:nvSpPr>
        <p:spPr>
          <a:xfrm>
            <a:off x="10801388" y="2864901"/>
            <a:ext cx="1011815" cy="369332"/>
          </a:xfrm>
          <a:prstGeom prst="rect">
            <a:avLst/>
          </a:prstGeom>
          <a:noFill/>
        </p:spPr>
        <p:txBody>
          <a:bodyPr wrap="none" rtlCol="0">
            <a:spAutoFit/>
          </a:bodyPr>
          <a:lstStyle/>
          <a:p>
            <a:r>
              <a:rPr lang="ja-JP" altLang="en-US" b="1" dirty="0"/>
              <a:t>エンジン</a:t>
            </a:r>
            <a:endParaRPr lang="zh-CN" altLang="en-US" b="1" dirty="0"/>
          </a:p>
        </p:txBody>
      </p:sp>
      <p:sp>
        <p:nvSpPr>
          <p:cNvPr id="18" name="文本框 17">
            <a:extLst>
              <a:ext uri="{FF2B5EF4-FFF2-40B4-BE49-F238E27FC236}">
                <a16:creationId xmlns:a16="http://schemas.microsoft.com/office/drawing/2014/main" id="{6F4DA7FB-D16D-405E-8F3D-8AF3F3E9C930}"/>
              </a:ext>
            </a:extLst>
          </p:cNvPr>
          <p:cNvSpPr txBox="1"/>
          <p:nvPr/>
        </p:nvSpPr>
        <p:spPr>
          <a:xfrm>
            <a:off x="9442030" y="6010076"/>
            <a:ext cx="867545" cy="369332"/>
          </a:xfrm>
          <a:prstGeom prst="rect">
            <a:avLst/>
          </a:prstGeom>
          <a:noFill/>
        </p:spPr>
        <p:txBody>
          <a:bodyPr wrap="none" rtlCol="0">
            <a:spAutoFit/>
          </a:bodyPr>
          <a:lstStyle/>
          <a:p>
            <a:r>
              <a:rPr lang="ja-JP" altLang="en-US" b="1" dirty="0"/>
              <a:t>サーバ</a:t>
            </a:r>
            <a:endParaRPr lang="zh-CN" altLang="en-US" b="1" dirty="0"/>
          </a:p>
        </p:txBody>
      </p:sp>
      <p:sp>
        <p:nvSpPr>
          <p:cNvPr id="19" name="文本框 18">
            <a:extLst>
              <a:ext uri="{FF2B5EF4-FFF2-40B4-BE49-F238E27FC236}">
                <a16:creationId xmlns:a16="http://schemas.microsoft.com/office/drawing/2014/main" id="{8691448D-6575-43BB-806C-DD07A4FEEC7F}"/>
              </a:ext>
            </a:extLst>
          </p:cNvPr>
          <p:cNvSpPr txBox="1"/>
          <p:nvPr/>
        </p:nvSpPr>
        <p:spPr>
          <a:xfrm>
            <a:off x="7101111" y="5989128"/>
            <a:ext cx="1476686" cy="369332"/>
          </a:xfrm>
          <a:prstGeom prst="rect">
            <a:avLst/>
          </a:prstGeom>
          <a:noFill/>
        </p:spPr>
        <p:txBody>
          <a:bodyPr wrap="none" rtlCol="0">
            <a:spAutoFit/>
          </a:bodyPr>
          <a:lstStyle/>
          <a:p>
            <a:r>
              <a:rPr lang="ja-JP" altLang="en-US" b="1" dirty="0"/>
              <a:t>開発用ウェブ</a:t>
            </a:r>
            <a:endParaRPr lang="zh-CN" altLang="en-US" b="1" dirty="0"/>
          </a:p>
        </p:txBody>
      </p:sp>
      <p:sp>
        <p:nvSpPr>
          <p:cNvPr id="20" name="矩形 19">
            <a:extLst>
              <a:ext uri="{FF2B5EF4-FFF2-40B4-BE49-F238E27FC236}">
                <a16:creationId xmlns:a16="http://schemas.microsoft.com/office/drawing/2014/main" id="{6B91CA1F-860B-4F97-83F5-3DCB7FBD9599}"/>
              </a:ext>
            </a:extLst>
          </p:cNvPr>
          <p:cNvSpPr/>
          <p:nvPr/>
        </p:nvSpPr>
        <p:spPr>
          <a:xfrm>
            <a:off x="1003260" y="4720529"/>
            <a:ext cx="2471958" cy="830997"/>
          </a:xfrm>
          <a:prstGeom prst="rect">
            <a:avLst/>
          </a:prstGeom>
        </p:spPr>
        <p:txBody>
          <a:bodyPr wrap="square">
            <a:spAutoFit/>
          </a:bodyPr>
          <a:lstStyle/>
          <a:p>
            <a:pPr lvl="0">
              <a:buClr>
                <a:schemeClr val="dk1"/>
              </a:buClr>
              <a:buSzPct val="25000"/>
            </a:pPr>
            <a:r>
              <a:rPr lang="ja-JP" altLang="zh-CN" sz="2400" dirty="0">
                <a:solidFill>
                  <a:schemeClr val="dk1"/>
                </a:solidFill>
                <a:ea typeface="Calibri" panose="020F0502020204030204"/>
                <a:cs typeface="Calibri" panose="020F0502020204030204"/>
                <a:sym typeface="Calibri" panose="020F0502020204030204"/>
              </a:rPr>
              <a:t>課題担当教員</a:t>
            </a:r>
            <a:endParaRPr lang="en-US" altLang="ja-JP" sz="2400" dirty="0">
              <a:solidFill>
                <a:schemeClr val="dk1"/>
              </a:solidFill>
              <a:ea typeface="Calibri" panose="020F0502020204030204"/>
              <a:cs typeface="Calibri" panose="020F0502020204030204"/>
              <a:sym typeface="Calibri" panose="020F0502020204030204"/>
            </a:endParaRPr>
          </a:p>
          <a:p>
            <a:pPr lvl="0">
              <a:buClr>
                <a:schemeClr val="dk1"/>
              </a:buClr>
              <a:buSzPct val="25000"/>
            </a:pPr>
            <a:endParaRPr lang="ja-JP" altLang="zh-CN" sz="2400" dirty="0">
              <a:solidFill>
                <a:schemeClr val="dk1"/>
              </a:solidFill>
              <a:ea typeface="Calibri" panose="020F0502020204030204"/>
              <a:cs typeface="Calibri" panose="020F0502020204030204"/>
              <a:sym typeface="Calibri" panose="020F0502020204030204"/>
            </a:endParaRPr>
          </a:p>
        </p:txBody>
      </p:sp>
      <p:sp>
        <p:nvSpPr>
          <p:cNvPr id="21" name="Shape 217">
            <a:extLst>
              <a:ext uri="{FF2B5EF4-FFF2-40B4-BE49-F238E27FC236}">
                <a16:creationId xmlns:a16="http://schemas.microsoft.com/office/drawing/2014/main" id="{1009A0B9-AF42-4EC4-A974-F5701197E5A1}"/>
              </a:ext>
            </a:extLst>
          </p:cNvPr>
          <p:cNvSpPr txBox="1"/>
          <p:nvPr/>
        </p:nvSpPr>
        <p:spPr>
          <a:xfrm>
            <a:off x="965360" y="1726893"/>
            <a:ext cx="1093834" cy="461699"/>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Calibri" panose="020F0502020204030204"/>
              <a:buNone/>
            </a:pPr>
            <a:r>
              <a:rPr lang="ja-JP" sz="2400" b="0" i="0" u="none" strike="noStrike" cap="none" dirty="0">
                <a:solidFill>
                  <a:schemeClr val="dk1"/>
                </a:solidFill>
                <a:latin typeface="Calibri" panose="020F0502020204030204"/>
                <a:ea typeface="Calibri" panose="020F0502020204030204"/>
                <a:cs typeface="Calibri" panose="020F0502020204030204"/>
                <a:sym typeface="Calibri" panose="020F0502020204030204"/>
              </a:rPr>
              <a:t>顧客</a:t>
            </a:r>
            <a:endParaRPr lang="en-US" altLang="ja-JP" sz="2400" b="0" i="0" u="none" strike="noStrike" cap="none" dirty="0">
              <a:solidFill>
                <a:schemeClr val="dk1"/>
              </a:solidFill>
              <a:latin typeface="Calibri" panose="020F0502020204030204"/>
              <a:ea typeface="Calibri" panose="020F0502020204030204"/>
              <a:cs typeface="Calibri" panose="020F0502020204030204"/>
              <a:sym typeface="Calibri" panose="020F0502020204030204"/>
            </a:endParaRPr>
          </a:p>
        </p:txBody>
      </p:sp>
      <p:pic>
        <p:nvPicPr>
          <p:cNvPr id="23" name="Shape 216">
            <a:extLst>
              <a:ext uri="{FF2B5EF4-FFF2-40B4-BE49-F238E27FC236}">
                <a16:creationId xmlns:a16="http://schemas.microsoft.com/office/drawing/2014/main" id="{641F9E1E-D0C4-4461-ABBB-C1AAF9C3E1A6}"/>
              </a:ext>
            </a:extLst>
          </p:cNvPr>
          <p:cNvPicPr preferRelativeResize="0">
            <a:picLocks/>
          </p:cNvPicPr>
          <p:nvPr/>
        </p:nvPicPr>
        <p:blipFill rotWithShape="1">
          <a:blip r:embed="rId6"/>
          <a:srcRect/>
          <a:stretch>
            <a:fillRect/>
          </a:stretch>
        </p:blipFill>
        <p:spPr>
          <a:xfrm>
            <a:off x="1692321" y="1798122"/>
            <a:ext cx="1093835" cy="319239"/>
          </a:xfrm>
          <a:prstGeom prst="rect">
            <a:avLst/>
          </a:prstGeom>
          <a:noFill/>
          <a:ln>
            <a:noFill/>
          </a:ln>
        </p:spPr>
      </p:pic>
      <p:pic>
        <p:nvPicPr>
          <p:cNvPr id="3" name="图片 2">
            <a:extLst>
              <a:ext uri="{FF2B5EF4-FFF2-40B4-BE49-F238E27FC236}">
                <a16:creationId xmlns:a16="http://schemas.microsoft.com/office/drawing/2014/main" id="{975936FD-BA50-40F8-A034-30A5E50E1478}"/>
              </a:ext>
            </a:extLst>
          </p:cNvPr>
          <p:cNvPicPr>
            <a:picLocks noChangeAspect="1"/>
          </p:cNvPicPr>
          <p:nvPr/>
        </p:nvPicPr>
        <p:blipFill>
          <a:blip r:embed="rId7"/>
          <a:stretch>
            <a:fillRect/>
          </a:stretch>
        </p:blipFill>
        <p:spPr>
          <a:xfrm>
            <a:off x="1214531" y="2400422"/>
            <a:ext cx="1571625" cy="1476375"/>
          </a:xfrm>
          <a:prstGeom prst="rect">
            <a:avLst/>
          </a:prstGeom>
        </p:spPr>
      </p:pic>
      <p:sp>
        <p:nvSpPr>
          <p:cNvPr id="24" name="矩形: 圆角 23">
            <a:extLst>
              <a:ext uri="{FF2B5EF4-FFF2-40B4-BE49-F238E27FC236}">
                <a16:creationId xmlns:a16="http://schemas.microsoft.com/office/drawing/2014/main" id="{633CAF6F-5857-4120-BC15-709B4CE8F4CA}"/>
              </a:ext>
            </a:extLst>
          </p:cNvPr>
          <p:cNvSpPr/>
          <p:nvPr/>
        </p:nvSpPr>
        <p:spPr>
          <a:xfrm>
            <a:off x="1048076" y="2178125"/>
            <a:ext cx="5206603" cy="2349913"/>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圆角 24">
            <a:extLst>
              <a:ext uri="{FF2B5EF4-FFF2-40B4-BE49-F238E27FC236}">
                <a16:creationId xmlns:a16="http://schemas.microsoft.com/office/drawing/2014/main" id="{E43AFCE1-0A09-4B63-A8B8-C8412FB59941}"/>
              </a:ext>
            </a:extLst>
          </p:cNvPr>
          <p:cNvSpPr/>
          <p:nvPr/>
        </p:nvSpPr>
        <p:spPr>
          <a:xfrm>
            <a:off x="1028289" y="5175851"/>
            <a:ext cx="5206603" cy="813277"/>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a:extLst>
              <a:ext uri="{FF2B5EF4-FFF2-40B4-BE49-F238E27FC236}">
                <a16:creationId xmlns:a16="http://schemas.microsoft.com/office/drawing/2014/main" id="{943C5C1E-F506-48E2-A89D-1CB6D5524473}"/>
              </a:ext>
            </a:extLst>
          </p:cNvPr>
          <p:cNvSpPr/>
          <p:nvPr/>
        </p:nvSpPr>
        <p:spPr>
          <a:xfrm>
            <a:off x="1166560" y="5467236"/>
            <a:ext cx="2471957" cy="400110"/>
          </a:xfrm>
          <a:prstGeom prst="rect">
            <a:avLst/>
          </a:prstGeom>
        </p:spPr>
        <p:txBody>
          <a:bodyPr wrap="square">
            <a:spAutoFit/>
          </a:bodyPr>
          <a:lstStyle/>
          <a:p>
            <a:pPr lvl="0">
              <a:buClr>
                <a:schemeClr val="dk1"/>
              </a:buClr>
              <a:buSzPct val="25000"/>
            </a:pPr>
            <a:r>
              <a:rPr lang="ja-JP" altLang="zh-CN" sz="2000" dirty="0">
                <a:solidFill>
                  <a:schemeClr val="dk1"/>
                </a:solidFill>
                <a:ea typeface="Calibri" panose="020F0502020204030204"/>
                <a:cs typeface="Calibri" panose="020F0502020204030204"/>
                <a:sym typeface="Calibri" panose="020F0502020204030204"/>
              </a:rPr>
              <a:t>蔡　東生</a:t>
            </a:r>
          </a:p>
        </p:txBody>
      </p:sp>
      <p:sp>
        <p:nvSpPr>
          <p:cNvPr id="26" name="矩形 25">
            <a:extLst>
              <a:ext uri="{FF2B5EF4-FFF2-40B4-BE49-F238E27FC236}">
                <a16:creationId xmlns:a16="http://schemas.microsoft.com/office/drawing/2014/main" id="{BF84BCAA-72AE-4F01-842C-E87DD88EE5DA}"/>
              </a:ext>
            </a:extLst>
          </p:cNvPr>
          <p:cNvSpPr/>
          <p:nvPr/>
        </p:nvSpPr>
        <p:spPr>
          <a:xfrm>
            <a:off x="5050149" y="3917636"/>
            <a:ext cx="646331" cy="369332"/>
          </a:xfrm>
          <a:prstGeom prst="rect">
            <a:avLst/>
          </a:prstGeom>
        </p:spPr>
        <p:txBody>
          <a:bodyPr wrap="none">
            <a:spAutoFit/>
          </a:bodyPr>
          <a:lstStyle/>
          <a:p>
            <a:r>
              <a:rPr lang="ja-JP" altLang="zh-CN" dirty="0"/>
              <a:t>辻氏</a:t>
            </a:r>
            <a:endParaRPr lang="zh-CN" altLang="en-US" b="1" dirty="0"/>
          </a:p>
        </p:txBody>
      </p:sp>
      <p:sp>
        <p:nvSpPr>
          <p:cNvPr id="27" name="矩形 26">
            <a:extLst>
              <a:ext uri="{FF2B5EF4-FFF2-40B4-BE49-F238E27FC236}">
                <a16:creationId xmlns:a16="http://schemas.microsoft.com/office/drawing/2014/main" id="{852F4798-0421-42ED-A97B-3A4DF3A2E80B}"/>
              </a:ext>
            </a:extLst>
          </p:cNvPr>
          <p:cNvSpPr/>
          <p:nvPr/>
        </p:nvSpPr>
        <p:spPr>
          <a:xfrm>
            <a:off x="1485009" y="3921861"/>
            <a:ext cx="1095172" cy="369332"/>
          </a:xfrm>
          <a:prstGeom prst="rect">
            <a:avLst/>
          </a:prstGeom>
        </p:spPr>
        <p:txBody>
          <a:bodyPr wrap="none">
            <a:spAutoFit/>
          </a:bodyPr>
          <a:lstStyle/>
          <a:p>
            <a:r>
              <a:rPr lang="ja-JP" altLang="zh-CN" dirty="0">
                <a:latin typeface="+mn-ea"/>
              </a:rPr>
              <a:t>大野</a:t>
            </a:r>
            <a:r>
              <a:rPr lang="en-US" altLang="ja-JP" dirty="0">
                <a:latin typeface="+mn-ea"/>
              </a:rPr>
              <a:t>CEO</a:t>
            </a:r>
            <a:endParaRPr lang="zh-CN" altLang="en-US" b="1" dirty="0">
              <a:latin typeface="+mn-ea"/>
            </a:endParaRPr>
          </a:p>
        </p:txBody>
      </p:sp>
      <p:pic>
        <p:nvPicPr>
          <p:cNvPr id="28" name="图片 27">
            <a:extLst>
              <a:ext uri="{FF2B5EF4-FFF2-40B4-BE49-F238E27FC236}">
                <a16:creationId xmlns:a16="http://schemas.microsoft.com/office/drawing/2014/main" id="{77EC1B1F-3C18-47F8-BEAA-2B68306F98E4}"/>
              </a:ext>
            </a:extLst>
          </p:cNvPr>
          <p:cNvPicPr>
            <a:picLocks noChangeAspect="1"/>
          </p:cNvPicPr>
          <p:nvPr/>
        </p:nvPicPr>
        <p:blipFill>
          <a:blip r:embed="rId7"/>
          <a:stretch>
            <a:fillRect/>
          </a:stretch>
        </p:blipFill>
        <p:spPr>
          <a:xfrm>
            <a:off x="2901017" y="2396481"/>
            <a:ext cx="1571625" cy="1476375"/>
          </a:xfrm>
          <a:prstGeom prst="rect">
            <a:avLst/>
          </a:prstGeom>
        </p:spPr>
      </p:pic>
      <p:pic>
        <p:nvPicPr>
          <p:cNvPr id="29" name="图片 28">
            <a:extLst>
              <a:ext uri="{FF2B5EF4-FFF2-40B4-BE49-F238E27FC236}">
                <a16:creationId xmlns:a16="http://schemas.microsoft.com/office/drawing/2014/main" id="{72980523-350F-49A1-A03C-A4F4E06BC3E0}"/>
              </a:ext>
            </a:extLst>
          </p:cNvPr>
          <p:cNvPicPr>
            <a:picLocks noChangeAspect="1"/>
          </p:cNvPicPr>
          <p:nvPr/>
        </p:nvPicPr>
        <p:blipFill>
          <a:blip r:embed="rId7"/>
          <a:stretch>
            <a:fillRect/>
          </a:stretch>
        </p:blipFill>
        <p:spPr>
          <a:xfrm>
            <a:off x="4587503" y="2395457"/>
            <a:ext cx="1571625" cy="1476375"/>
          </a:xfrm>
          <a:prstGeom prst="rect">
            <a:avLst/>
          </a:prstGeom>
        </p:spPr>
      </p:pic>
      <p:sp>
        <p:nvSpPr>
          <p:cNvPr id="30" name="矩形 29">
            <a:extLst>
              <a:ext uri="{FF2B5EF4-FFF2-40B4-BE49-F238E27FC236}">
                <a16:creationId xmlns:a16="http://schemas.microsoft.com/office/drawing/2014/main" id="{1B708B23-B7A9-4104-8047-93BFC4ECD477}"/>
              </a:ext>
            </a:extLst>
          </p:cNvPr>
          <p:cNvSpPr/>
          <p:nvPr/>
        </p:nvSpPr>
        <p:spPr>
          <a:xfrm>
            <a:off x="3253585" y="3917636"/>
            <a:ext cx="880369" cy="369332"/>
          </a:xfrm>
          <a:prstGeom prst="rect">
            <a:avLst/>
          </a:prstGeom>
        </p:spPr>
        <p:txBody>
          <a:bodyPr wrap="none">
            <a:spAutoFit/>
          </a:bodyPr>
          <a:lstStyle/>
          <a:p>
            <a:r>
              <a:rPr lang="zh-CN" altLang="en-US" dirty="0">
                <a:latin typeface="MS PGothic" panose="020B0600070205080204" pitchFamily="34" charset="-128"/>
                <a:ea typeface="MS PGothic" panose="020B0600070205080204" pitchFamily="34" charset="-128"/>
              </a:rPr>
              <a:t>荻野</a:t>
            </a:r>
            <a:r>
              <a:rPr lang="ja-JP" altLang="zh-CN" dirty="0">
                <a:latin typeface="MS PGothic" panose="020B0600070205080204" pitchFamily="34" charset="-128"/>
                <a:ea typeface="MS PGothic" panose="020B0600070205080204" pitchFamily="34" charset="-128"/>
              </a:rPr>
              <a:t>氏</a:t>
            </a:r>
            <a:endParaRPr lang="zh-CN" altLang="en-US" dirty="0">
              <a:latin typeface="MS PGothic" panose="020B0600070205080204" pitchFamily="34" charset="-128"/>
              <a:ea typeface="MS PGothic" panose="020B0600070205080204" pitchFamily="34" charset="-128"/>
            </a:endParaRPr>
          </a:p>
        </p:txBody>
      </p:sp>
      <p:sp>
        <p:nvSpPr>
          <p:cNvPr id="31" name="文本框 30">
            <a:extLst>
              <a:ext uri="{FF2B5EF4-FFF2-40B4-BE49-F238E27FC236}">
                <a16:creationId xmlns:a16="http://schemas.microsoft.com/office/drawing/2014/main" id="{83A91D79-A59D-4671-86B0-C1C24AA017A2}"/>
              </a:ext>
            </a:extLst>
          </p:cNvPr>
          <p:cNvSpPr txBox="1"/>
          <p:nvPr/>
        </p:nvSpPr>
        <p:spPr>
          <a:xfrm>
            <a:off x="2973371" y="4203486"/>
            <a:ext cx="1356012" cy="369332"/>
          </a:xfrm>
          <a:prstGeom prst="rect">
            <a:avLst/>
          </a:prstGeom>
          <a:noFill/>
        </p:spPr>
        <p:txBody>
          <a:bodyPr wrap="none" rtlCol="0">
            <a:spAutoFit/>
          </a:bodyPr>
          <a:lstStyle/>
          <a:p>
            <a:r>
              <a:rPr lang="en-US" altLang="ja-JP" b="1" dirty="0"/>
              <a:t>IROYA</a:t>
            </a:r>
            <a:r>
              <a:rPr lang="ja-JP" altLang="en-US" b="1" dirty="0"/>
              <a:t>ウェブ</a:t>
            </a:r>
            <a:endParaRPr lang="zh-CN" altLang="en-US" b="1" dirty="0"/>
          </a:p>
        </p:txBody>
      </p:sp>
    </p:spTree>
    <p:extLst>
      <p:ext uri="{BB962C8B-B14F-4D97-AF65-F5344CB8AC3E}">
        <p14:creationId xmlns:p14="http://schemas.microsoft.com/office/powerpoint/2010/main" val="3606146990"/>
      </p:ext>
    </p:extLst>
  </p:cSld>
  <p:clrMapOvr>
    <a:masterClrMapping/>
  </p:clrMapOvr>
  <mc:AlternateContent xmlns:mc="http://schemas.openxmlformats.org/markup-compatibility/2006" xmlns:p14="http://schemas.microsoft.com/office/powerpoint/2010/main">
    <mc:Choice Requires="p14">
      <p:transition spd="slow" p14:dur="2000" advTm="36401"/>
    </mc:Choice>
    <mc:Fallback xmlns="">
      <p:transition spd="slow" advTm="36401"/>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2C1B6F-EFCF-4260-969E-C354B03B5ECA}"/>
              </a:ext>
            </a:extLst>
          </p:cNvPr>
          <p:cNvSpPr>
            <a:spLocks noGrp="1"/>
          </p:cNvSpPr>
          <p:nvPr>
            <p:ph type="title"/>
          </p:nvPr>
        </p:nvSpPr>
        <p:spPr/>
        <p:txBody>
          <a:bodyPr/>
          <a:lstStyle/>
          <a:p>
            <a:r>
              <a:rPr lang="ja-JP" altLang="en-US" dirty="0"/>
              <a:t>ユーザーテスト</a:t>
            </a:r>
            <a:endParaRPr lang="zh-CN" altLang="en-US" dirty="0"/>
          </a:p>
        </p:txBody>
      </p:sp>
      <p:grpSp>
        <p:nvGrpSpPr>
          <p:cNvPr id="11" name="组合 10">
            <a:extLst>
              <a:ext uri="{FF2B5EF4-FFF2-40B4-BE49-F238E27FC236}">
                <a16:creationId xmlns:a16="http://schemas.microsoft.com/office/drawing/2014/main" id="{1A7BDC0E-DA4D-4C83-862C-644C1E945CD1}"/>
              </a:ext>
            </a:extLst>
          </p:cNvPr>
          <p:cNvGrpSpPr/>
          <p:nvPr/>
        </p:nvGrpSpPr>
        <p:grpSpPr>
          <a:xfrm>
            <a:off x="5667482" y="1737360"/>
            <a:ext cx="6386735" cy="4790052"/>
            <a:chOff x="5667516" y="1737360"/>
            <a:chExt cx="6386735" cy="4790052"/>
          </a:xfrm>
        </p:grpSpPr>
        <p:pic>
          <p:nvPicPr>
            <p:cNvPr id="3" name="图片 2">
              <a:extLst>
                <a:ext uri="{FF2B5EF4-FFF2-40B4-BE49-F238E27FC236}">
                  <a16:creationId xmlns:a16="http://schemas.microsoft.com/office/drawing/2014/main" id="{80ED21A0-4D23-4988-BEA7-B63B260032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517" y="1737360"/>
              <a:ext cx="3193367" cy="2395026"/>
            </a:xfrm>
            <a:prstGeom prst="rect">
              <a:avLst/>
            </a:prstGeom>
          </p:spPr>
        </p:pic>
        <p:pic>
          <p:nvPicPr>
            <p:cNvPr id="4" name="图片 3">
              <a:extLst>
                <a:ext uri="{FF2B5EF4-FFF2-40B4-BE49-F238E27FC236}">
                  <a16:creationId xmlns:a16="http://schemas.microsoft.com/office/drawing/2014/main" id="{7E71331E-847C-4E01-A156-8B94617CA5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60884" y="1737360"/>
              <a:ext cx="3193367" cy="2395026"/>
            </a:xfrm>
            <a:prstGeom prst="rect">
              <a:avLst/>
            </a:prstGeom>
          </p:spPr>
        </p:pic>
        <p:pic>
          <p:nvPicPr>
            <p:cNvPr id="5" name="图片 4">
              <a:extLst>
                <a:ext uri="{FF2B5EF4-FFF2-40B4-BE49-F238E27FC236}">
                  <a16:creationId xmlns:a16="http://schemas.microsoft.com/office/drawing/2014/main" id="{132E2E93-8EEC-42F2-A8EB-88268137202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67516" y="4132386"/>
              <a:ext cx="3193367" cy="2395026"/>
            </a:xfrm>
            <a:prstGeom prst="rect">
              <a:avLst/>
            </a:prstGeom>
          </p:spPr>
        </p:pic>
        <p:pic>
          <p:nvPicPr>
            <p:cNvPr id="6" name="图片 5">
              <a:extLst>
                <a:ext uri="{FF2B5EF4-FFF2-40B4-BE49-F238E27FC236}">
                  <a16:creationId xmlns:a16="http://schemas.microsoft.com/office/drawing/2014/main" id="{92432217-D2A8-4DB3-8CC4-03002C5F4EC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60884" y="4132411"/>
              <a:ext cx="3193334" cy="2395001"/>
            </a:xfrm>
            <a:prstGeom prst="rect">
              <a:avLst/>
            </a:prstGeom>
          </p:spPr>
        </p:pic>
      </p:grpSp>
      <p:sp>
        <p:nvSpPr>
          <p:cNvPr id="10" name="内容占位符 2">
            <a:extLst>
              <a:ext uri="{FF2B5EF4-FFF2-40B4-BE49-F238E27FC236}">
                <a16:creationId xmlns:a16="http://schemas.microsoft.com/office/drawing/2014/main" id="{D36D9FCC-8AE0-4BF5-A67C-77F64CBB0196}"/>
              </a:ext>
            </a:extLst>
          </p:cNvPr>
          <p:cNvSpPr>
            <a:spLocks noGrp="1"/>
          </p:cNvSpPr>
          <p:nvPr>
            <p:ph idx="1"/>
          </p:nvPr>
        </p:nvSpPr>
        <p:spPr>
          <a:xfrm>
            <a:off x="1097279" y="1845734"/>
            <a:ext cx="4570203" cy="4023360"/>
          </a:xfrm>
        </p:spPr>
        <p:txBody>
          <a:bodyPr>
            <a:normAutofit lnSpcReduction="10000"/>
          </a:bodyPr>
          <a:lstStyle/>
          <a:p>
            <a:pPr>
              <a:buFont typeface="Wingdings" panose="05000000000000000000" pitchFamily="2" charset="2"/>
              <a:buChar char="l"/>
            </a:pPr>
            <a:r>
              <a:rPr lang="ja-JP" altLang="en-US" sz="2800" dirty="0"/>
              <a:t>高度</a:t>
            </a:r>
            <a:r>
              <a:rPr lang="en-US" altLang="ja-JP" sz="2800" dirty="0"/>
              <a:t>IT</a:t>
            </a:r>
            <a:r>
              <a:rPr lang="ja-JP" altLang="en-US" sz="2800" dirty="0"/>
              <a:t>の</a:t>
            </a:r>
            <a:r>
              <a:rPr lang="en-US" altLang="ja-JP" sz="2800" dirty="0"/>
              <a:t>5</a:t>
            </a:r>
            <a:r>
              <a:rPr lang="ja-JP" altLang="en-US" sz="2800" dirty="0"/>
              <a:t>人</a:t>
            </a:r>
            <a:endParaRPr lang="en-US" altLang="ja-JP" sz="2800" dirty="0"/>
          </a:p>
          <a:p>
            <a:pPr>
              <a:buFont typeface="Wingdings" panose="05000000000000000000" pitchFamily="2" charset="2"/>
              <a:buChar char="l"/>
            </a:pPr>
            <a:endParaRPr lang="en-US" altLang="ja-JP" sz="2800" dirty="0"/>
          </a:p>
          <a:p>
            <a:pPr>
              <a:buFont typeface="Wingdings" panose="05000000000000000000" pitchFamily="2" charset="2"/>
              <a:buChar char="l"/>
            </a:pPr>
            <a:r>
              <a:rPr lang="ja-JP" altLang="en-US" sz="2800" dirty="0"/>
              <a:t>カラーベースとユーザーベース、コントロールを比べる</a:t>
            </a:r>
            <a:endParaRPr lang="en-US" altLang="ja-JP" sz="2200" dirty="0"/>
          </a:p>
          <a:p>
            <a:pPr lvl="2">
              <a:buFont typeface="Wingdings" panose="05000000000000000000" pitchFamily="2" charset="2"/>
              <a:buChar char="l"/>
            </a:pPr>
            <a:r>
              <a:rPr lang="en-US" altLang="ja-JP" sz="2400" dirty="0"/>
              <a:t>Pay Per Click</a:t>
            </a:r>
            <a:r>
              <a:rPr lang="ja-JP" altLang="en-US" sz="2400" dirty="0"/>
              <a:t>・購入まで時間</a:t>
            </a:r>
            <a:endParaRPr lang="en-US" altLang="ja-JP" sz="2400" dirty="0"/>
          </a:p>
          <a:p>
            <a:pPr lvl="4">
              <a:buFont typeface="Wingdings" panose="05000000000000000000" pitchFamily="2" charset="2"/>
              <a:buChar char="l"/>
            </a:pPr>
            <a:r>
              <a:rPr lang="ja-JP" altLang="en-US" sz="2000" dirty="0"/>
              <a:t>ほぼ同じ</a:t>
            </a:r>
            <a:endParaRPr lang="en-US" altLang="ja-JP" sz="2000" dirty="0"/>
          </a:p>
          <a:p>
            <a:pPr lvl="2">
              <a:buFont typeface="Wingdings" panose="05000000000000000000" pitchFamily="2" charset="2"/>
              <a:buChar char="l"/>
            </a:pPr>
            <a:r>
              <a:rPr lang="en-US" altLang="ja-JP" sz="2400" dirty="0">
                <a:solidFill>
                  <a:schemeClr val="bg1">
                    <a:lumMod val="95000"/>
                  </a:schemeClr>
                </a:solidFill>
              </a:rPr>
              <a:t>CTR</a:t>
            </a:r>
          </a:p>
          <a:p>
            <a:pPr lvl="4">
              <a:buFont typeface="Wingdings" panose="05000000000000000000" pitchFamily="2" charset="2"/>
              <a:buChar char="l"/>
            </a:pPr>
            <a:r>
              <a:rPr lang="en-US" altLang="ja-JP" sz="2400" dirty="0">
                <a:solidFill>
                  <a:schemeClr val="bg1">
                    <a:lumMod val="95000"/>
                  </a:schemeClr>
                </a:solidFill>
              </a:rPr>
              <a:t>4.7%</a:t>
            </a:r>
            <a:r>
              <a:rPr lang="ja-JP" altLang="en-US" sz="2400" dirty="0">
                <a:solidFill>
                  <a:schemeClr val="bg1">
                    <a:lumMod val="95000"/>
                  </a:schemeClr>
                </a:solidFill>
              </a:rPr>
              <a:t>・</a:t>
            </a:r>
            <a:r>
              <a:rPr lang="en-US" altLang="zh-CN" sz="2400" dirty="0">
                <a:solidFill>
                  <a:schemeClr val="bg1">
                    <a:lumMod val="95000"/>
                  </a:schemeClr>
                </a:solidFill>
              </a:rPr>
              <a:t>13%</a:t>
            </a:r>
            <a:r>
              <a:rPr lang="ja-JP" altLang="en-US" sz="2400" dirty="0">
                <a:solidFill>
                  <a:schemeClr val="bg1">
                    <a:lumMod val="95000"/>
                  </a:schemeClr>
                </a:solidFill>
              </a:rPr>
              <a:t>上がった</a:t>
            </a:r>
            <a:endParaRPr lang="en-US" altLang="ja-JP" sz="2400" dirty="0">
              <a:solidFill>
                <a:schemeClr val="bg1">
                  <a:lumMod val="95000"/>
                </a:schemeClr>
              </a:solidFill>
            </a:endParaRPr>
          </a:p>
          <a:p>
            <a:pPr lvl="2">
              <a:buFont typeface="Wingdings" panose="05000000000000000000" pitchFamily="2" charset="2"/>
              <a:buChar char="l"/>
            </a:pPr>
            <a:r>
              <a:rPr lang="ja-JP" altLang="en-US" sz="2400" dirty="0">
                <a:solidFill>
                  <a:schemeClr val="bg1">
                    <a:lumMod val="95000"/>
                  </a:schemeClr>
                </a:solidFill>
              </a:rPr>
              <a:t>満足度</a:t>
            </a:r>
            <a:endParaRPr lang="en-US" altLang="ja-JP" sz="2400" dirty="0">
              <a:solidFill>
                <a:schemeClr val="bg1">
                  <a:lumMod val="95000"/>
                </a:schemeClr>
              </a:solidFill>
            </a:endParaRPr>
          </a:p>
          <a:p>
            <a:pPr lvl="4">
              <a:buFont typeface="Wingdings" panose="05000000000000000000" pitchFamily="2" charset="2"/>
              <a:buChar char="l"/>
            </a:pPr>
            <a:r>
              <a:rPr lang="en-US" altLang="zh-CN" sz="2400" dirty="0">
                <a:solidFill>
                  <a:schemeClr val="bg1">
                    <a:lumMod val="95000"/>
                  </a:schemeClr>
                </a:solidFill>
              </a:rPr>
              <a:t>54</a:t>
            </a:r>
            <a:r>
              <a:rPr lang="en-US" altLang="ja-JP" sz="2400" dirty="0">
                <a:solidFill>
                  <a:schemeClr val="bg1">
                    <a:lumMod val="95000"/>
                  </a:schemeClr>
                </a:solidFill>
              </a:rPr>
              <a:t>%</a:t>
            </a:r>
            <a:r>
              <a:rPr lang="ja-JP" altLang="en-US" sz="2400" dirty="0">
                <a:solidFill>
                  <a:schemeClr val="bg1">
                    <a:lumMod val="95000"/>
                  </a:schemeClr>
                </a:solidFill>
              </a:rPr>
              <a:t>・</a:t>
            </a:r>
            <a:r>
              <a:rPr lang="en-US" altLang="zh-CN" sz="2400" dirty="0">
                <a:solidFill>
                  <a:schemeClr val="bg1">
                    <a:lumMod val="95000"/>
                  </a:schemeClr>
                </a:solidFill>
              </a:rPr>
              <a:t>34%</a:t>
            </a:r>
            <a:r>
              <a:rPr lang="ja-JP" altLang="en-US" sz="2400" dirty="0">
                <a:solidFill>
                  <a:schemeClr val="bg1">
                    <a:lumMod val="95000"/>
                  </a:schemeClr>
                </a:solidFill>
              </a:rPr>
              <a:t>上がった</a:t>
            </a:r>
            <a:endParaRPr lang="en-US" altLang="ja-JP" sz="2400" dirty="0">
              <a:solidFill>
                <a:schemeClr val="bg1">
                  <a:lumMod val="95000"/>
                </a:schemeClr>
              </a:solidFill>
            </a:endParaRPr>
          </a:p>
          <a:p>
            <a:pPr lvl="4">
              <a:buFont typeface="Wingdings" panose="05000000000000000000" pitchFamily="2" charset="2"/>
              <a:buChar char="l"/>
            </a:pPr>
            <a:endParaRPr lang="en-US" altLang="ja-JP" sz="2400" dirty="0"/>
          </a:p>
        </p:txBody>
      </p:sp>
      <p:sp>
        <p:nvSpPr>
          <p:cNvPr id="12" name="椭圆 11">
            <a:extLst>
              <a:ext uri="{FF2B5EF4-FFF2-40B4-BE49-F238E27FC236}">
                <a16:creationId xmlns:a16="http://schemas.microsoft.com/office/drawing/2014/main" id="{2BDFC0FD-D315-4BB9-8640-6048BAB53074}"/>
              </a:ext>
            </a:extLst>
          </p:cNvPr>
          <p:cNvSpPr/>
          <p:nvPr/>
        </p:nvSpPr>
        <p:spPr>
          <a:xfrm>
            <a:off x="9151035" y="2277209"/>
            <a:ext cx="2004645" cy="263768"/>
          </a:xfrm>
          <a:prstGeom prst="ellipse">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a:extLst>
              <a:ext uri="{FF2B5EF4-FFF2-40B4-BE49-F238E27FC236}">
                <a16:creationId xmlns:a16="http://schemas.microsoft.com/office/drawing/2014/main" id="{69C1D419-B947-4096-9252-3CF7E30D6950}"/>
              </a:ext>
            </a:extLst>
          </p:cNvPr>
          <p:cNvSpPr/>
          <p:nvPr/>
        </p:nvSpPr>
        <p:spPr>
          <a:xfrm>
            <a:off x="9151034" y="4948509"/>
            <a:ext cx="2004645" cy="284284"/>
          </a:xfrm>
          <a:prstGeom prst="ellipse">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Tree>
    <p:extLst>
      <p:ext uri="{BB962C8B-B14F-4D97-AF65-F5344CB8AC3E}">
        <p14:creationId xmlns:p14="http://schemas.microsoft.com/office/powerpoint/2010/main" val="1673491358"/>
      </p:ext>
    </p:extLst>
  </p:cSld>
  <p:clrMapOvr>
    <a:masterClrMapping/>
  </p:clrMapOvr>
  <mc:AlternateContent xmlns:mc="http://schemas.openxmlformats.org/markup-compatibility/2006" xmlns:p14="http://schemas.microsoft.com/office/powerpoint/2010/main">
    <mc:Choice Requires="p14">
      <p:transition spd="slow" p14:dur="2000" advTm="25705"/>
    </mc:Choice>
    <mc:Fallback xmlns="">
      <p:transition spd="slow" advTm="25705"/>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2C1B6F-EFCF-4260-969E-C354B03B5ECA}"/>
              </a:ext>
            </a:extLst>
          </p:cNvPr>
          <p:cNvSpPr>
            <a:spLocks noGrp="1"/>
          </p:cNvSpPr>
          <p:nvPr>
            <p:ph type="title"/>
          </p:nvPr>
        </p:nvSpPr>
        <p:spPr/>
        <p:txBody>
          <a:bodyPr/>
          <a:lstStyle/>
          <a:p>
            <a:r>
              <a:rPr lang="ja-JP" altLang="en-US" dirty="0"/>
              <a:t>ユーザーテスト</a:t>
            </a:r>
            <a:endParaRPr lang="zh-CN" altLang="en-US" dirty="0"/>
          </a:p>
        </p:txBody>
      </p:sp>
      <p:grpSp>
        <p:nvGrpSpPr>
          <p:cNvPr id="11" name="组合 10">
            <a:extLst>
              <a:ext uri="{FF2B5EF4-FFF2-40B4-BE49-F238E27FC236}">
                <a16:creationId xmlns:a16="http://schemas.microsoft.com/office/drawing/2014/main" id="{1A7BDC0E-DA4D-4C83-862C-644C1E945CD1}"/>
              </a:ext>
            </a:extLst>
          </p:cNvPr>
          <p:cNvGrpSpPr/>
          <p:nvPr/>
        </p:nvGrpSpPr>
        <p:grpSpPr>
          <a:xfrm>
            <a:off x="5667482" y="1845734"/>
            <a:ext cx="6386735" cy="4790052"/>
            <a:chOff x="5667516" y="1737360"/>
            <a:chExt cx="6386735" cy="4790052"/>
          </a:xfrm>
        </p:grpSpPr>
        <p:pic>
          <p:nvPicPr>
            <p:cNvPr id="3" name="图片 2">
              <a:extLst>
                <a:ext uri="{FF2B5EF4-FFF2-40B4-BE49-F238E27FC236}">
                  <a16:creationId xmlns:a16="http://schemas.microsoft.com/office/drawing/2014/main" id="{80ED21A0-4D23-4988-BEA7-B63B260032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517" y="1737360"/>
              <a:ext cx="3193367" cy="2395026"/>
            </a:xfrm>
            <a:prstGeom prst="rect">
              <a:avLst/>
            </a:prstGeom>
          </p:spPr>
        </p:pic>
        <p:pic>
          <p:nvPicPr>
            <p:cNvPr id="4" name="图片 3">
              <a:extLst>
                <a:ext uri="{FF2B5EF4-FFF2-40B4-BE49-F238E27FC236}">
                  <a16:creationId xmlns:a16="http://schemas.microsoft.com/office/drawing/2014/main" id="{7E71331E-847C-4E01-A156-8B94617CA5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60884" y="1737360"/>
              <a:ext cx="3193367" cy="2395026"/>
            </a:xfrm>
            <a:prstGeom prst="rect">
              <a:avLst/>
            </a:prstGeom>
          </p:spPr>
        </p:pic>
        <p:pic>
          <p:nvPicPr>
            <p:cNvPr id="5" name="图片 4">
              <a:extLst>
                <a:ext uri="{FF2B5EF4-FFF2-40B4-BE49-F238E27FC236}">
                  <a16:creationId xmlns:a16="http://schemas.microsoft.com/office/drawing/2014/main" id="{132E2E93-8EEC-42F2-A8EB-88268137202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67516" y="4132386"/>
              <a:ext cx="3193367" cy="2395026"/>
            </a:xfrm>
            <a:prstGeom prst="rect">
              <a:avLst/>
            </a:prstGeom>
          </p:spPr>
        </p:pic>
        <p:pic>
          <p:nvPicPr>
            <p:cNvPr id="6" name="图片 5">
              <a:extLst>
                <a:ext uri="{FF2B5EF4-FFF2-40B4-BE49-F238E27FC236}">
                  <a16:creationId xmlns:a16="http://schemas.microsoft.com/office/drawing/2014/main" id="{92432217-D2A8-4DB3-8CC4-03002C5F4EC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60884" y="4132411"/>
              <a:ext cx="3193334" cy="2395001"/>
            </a:xfrm>
            <a:prstGeom prst="rect">
              <a:avLst/>
            </a:prstGeom>
          </p:spPr>
        </p:pic>
      </p:grpSp>
      <p:sp>
        <p:nvSpPr>
          <p:cNvPr id="10" name="内容占位符 2">
            <a:extLst>
              <a:ext uri="{FF2B5EF4-FFF2-40B4-BE49-F238E27FC236}">
                <a16:creationId xmlns:a16="http://schemas.microsoft.com/office/drawing/2014/main" id="{D36D9FCC-8AE0-4BF5-A67C-77F64CBB0196}"/>
              </a:ext>
            </a:extLst>
          </p:cNvPr>
          <p:cNvSpPr>
            <a:spLocks noGrp="1"/>
          </p:cNvSpPr>
          <p:nvPr>
            <p:ph idx="1"/>
          </p:nvPr>
        </p:nvSpPr>
        <p:spPr>
          <a:xfrm>
            <a:off x="1097279" y="1845734"/>
            <a:ext cx="4570203" cy="4023360"/>
          </a:xfrm>
        </p:spPr>
        <p:txBody>
          <a:bodyPr>
            <a:normAutofit/>
          </a:bodyPr>
          <a:lstStyle/>
          <a:p>
            <a:pPr>
              <a:buFont typeface="Wingdings" panose="05000000000000000000" pitchFamily="2" charset="2"/>
              <a:buChar char="l"/>
            </a:pPr>
            <a:r>
              <a:rPr lang="ja-JP" altLang="en-US" sz="2800" dirty="0"/>
              <a:t>カラーベースとユーザーベース、コンテンツベースを比べる</a:t>
            </a:r>
            <a:endParaRPr lang="en-US" altLang="ja-JP" sz="2200" dirty="0"/>
          </a:p>
          <a:p>
            <a:pPr lvl="2">
              <a:buFont typeface="Wingdings" panose="05000000000000000000" pitchFamily="2" charset="2"/>
              <a:buChar char="l"/>
            </a:pPr>
            <a:r>
              <a:rPr lang="en-US" altLang="ja-JP" sz="2400" dirty="0">
                <a:solidFill>
                  <a:schemeClr val="bg1">
                    <a:lumMod val="95000"/>
                  </a:schemeClr>
                </a:solidFill>
              </a:rPr>
              <a:t>Pay Per Click</a:t>
            </a:r>
            <a:r>
              <a:rPr lang="ja-JP" altLang="en-US" sz="2400" dirty="0">
                <a:solidFill>
                  <a:schemeClr val="bg1">
                    <a:lumMod val="95000"/>
                  </a:schemeClr>
                </a:solidFill>
              </a:rPr>
              <a:t>・購入まで時間</a:t>
            </a:r>
            <a:endParaRPr lang="en-US" altLang="ja-JP" sz="2400" dirty="0">
              <a:solidFill>
                <a:schemeClr val="bg1">
                  <a:lumMod val="95000"/>
                </a:schemeClr>
              </a:solidFill>
            </a:endParaRPr>
          </a:p>
          <a:p>
            <a:pPr lvl="4">
              <a:buFont typeface="Wingdings" panose="05000000000000000000" pitchFamily="2" charset="2"/>
              <a:buChar char="l"/>
            </a:pPr>
            <a:r>
              <a:rPr lang="ja-JP" altLang="en-US" sz="2000" dirty="0">
                <a:solidFill>
                  <a:schemeClr val="bg1">
                    <a:lumMod val="95000"/>
                  </a:schemeClr>
                </a:solidFill>
              </a:rPr>
              <a:t>ほぼ同じ</a:t>
            </a:r>
            <a:endParaRPr lang="en-US" altLang="ja-JP" sz="2000" dirty="0">
              <a:solidFill>
                <a:schemeClr val="bg1">
                  <a:lumMod val="95000"/>
                </a:schemeClr>
              </a:solidFill>
            </a:endParaRPr>
          </a:p>
          <a:p>
            <a:pPr lvl="2">
              <a:buFont typeface="Wingdings" panose="05000000000000000000" pitchFamily="2" charset="2"/>
              <a:buChar char="l"/>
            </a:pPr>
            <a:r>
              <a:rPr lang="en-US" altLang="ja-JP" sz="2400" dirty="0"/>
              <a:t>CTR</a:t>
            </a:r>
          </a:p>
          <a:p>
            <a:pPr lvl="4">
              <a:buFont typeface="Wingdings" panose="05000000000000000000" pitchFamily="2" charset="2"/>
              <a:buChar char="l"/>
            </a:pPr>
            <a:r>
              <a:rPr lang="en-US" altLang="ja-JP" sz="2400" dirty="0"/>
              <a:t>4.7%</a:t>
            </a:r>
            <a:r>
              <a:rPr lang="ja-JP" altLang="en-US" sz="2400" dirty="0"/>
              <a:t>・</a:t>
            </a:r>
            <a:r>
              <a:rPr lang="en-US" altLang="zh-CN" sz="2400" dirty="0"/>
              <a:t>13%</a:t>
            </a:r>
            <a:r>
              <a:rPr lang="ja-JP" altLang="en-US" sz="2400" dirty="0"/>
              <a:t>上がった</a:t>
            </a:r>
            <a:endParaRPr lang="en-US" altLang="ja-JP" sz="2400" dirty="0"/>
          </a:p>
          <a:p>
            <a:pPr lvl="2">
              <a:buFont typeface="Wingdings" panose="05000000000000000000" pitchFamily="2" charset="2"/>
              <a:buChar char="l"/>
            </a:pPr>
            <a:r>
              <a:rPr lang="ja-JP" altLang="en-US" sz="2400" dirty="0">
                <a:solidFill>
                  <a:schemeClr val="bg1">
                    <a:lumMod val="95000"/>
                  </a:schemeClr>
                </a:solidFill>
              </a:rPr>
              <a:t>満足度</a:t>
            </a:r>
            <a:endParaRPr lang="en-US" altLang="ja-JP" sz="2400" dirty="0">
              <a:solidFill>
                <a:schemeClr val="bg1">
                  <a:lumMod val="95000"/>
                </a:schemeClr>
              </a:solidFill>
            </a:endParaRPr>
          </a:p>
          <a:p>
            <a:pPr lvl="4">
              <a:buFont typeface="Wingdings" panose="05000000000000000000" pitchFamily="2" charset="2"/>
              <a:buChar char="l"/>
            </a:pPr>
            <a:r>
              <a:rPr lang="en-US" altLang="zh-CN" sz="2400" dirty="0">
                <a:solidFill>
                  <a:schemeClr val="bg1">
                    <a:lumMod val="95000"/>
                  </a:schemeClr>
                </a:solidFill>
              </a:rPr>
              <a:t>54</a:t>
            </a:r>
            <a:r>
              <a:rPr lang="en-US" altLang="ja-JP" sz="2400" dirty="0">
                <a:solidFill>
                  <a:schemeClr val="bg1">
                    <a:lumMod val="95000"/>
                  </a:schemeClr>
                </a:solidFill>
              </a:rPr>
              <a:t>%</a:t>
            </a:r>
            <a:r>
              <a:rPr lang="ja-JP" altLang="en-US" sz="2400" dirty="0">
                <a:solidFill>
                  <a:schemeClr val="bg1">
                    <a:lumMod val="95000"/>
                  </a:schemeClr>
                </a:solidFill>
              </a:rPr>
              <a:t>・</a:t>
            </a:r>
            <a:r>
              <a:rPr lang="en-US" altLang="zh-CN" sz="2400" dirty="0">
                <a:solidFill>
                  <a:schemeClr val="bg1">
                    <a:lumMod val="95000"/>
                  </a:schemeClr>
                </a:solidFill>
              </a:rPr>
              <a:t>34%</a:t>
            </a:r>
            <a:r>
              <a:rPr lang="ja-JP" altLang="en-US" sz="2400" dirty="0">
                <a:solidFill>
                  <a:schemeClr val="bg1">
                    <a:lumMod val="95000"/>
                  </a:schemeClr>
                </a:solidFill>
              </a:rPr>
              <a:t>上がった</a:t>
            </a:r>
            <a:endParaRPr lang="en-US" altLang="ja-JP" sz="2400" dirty="0">
              <a:solidFill>
                <a:schemeClr val="bg1">
                  <a:lumMod val="95000"/>
                </a:schemeClr>
              </a:solidFill>
            </a:endParaRPr>
          </a:p>
          <a:p>
            <a:pPr lvl="4">
              <a:buFont typeface="Wingdings" panose="05000000000000000000" pitchFamily="2" charset="2"/>
              <a:buChar char="l"/>
            </a:pPr>
            <a:endParaRPr lang="en-US" altLang="ja-JP" sz="2400" dirty="0"/>
          </a:p>
        </p:txBody>
      </p:sp>
      <p:sp>
        <p:nvSpPr>
          <p:cNvPr id="9" name="椭圆 8">
            <a:extLst>
              <a:ext uri="{FF2B5EF4-FFF2-40B4-BE49-F238E27FC236}">
                <a16:creationId xmlns:a16="http://schemas.microsoft.com/office/drawing/2014/main" id="{DBEA547E-E2C2-4937-864D-E37205349A8A}"/>
              </a:ext>
            </a:extLst>
          </p:cNvPr>
          <p:cNvSpPr/>
          <p:nvPr/>
        </p:nvSpPr>
        <p:spPr>
          <a:xfrm rot="642509">
            <a:off x="5934916" y="2056546"/>
            <a:ext cx="2027897" cy="451286"/>
          </a:xfrm>
          <a:prstGeom prst="ellipse">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Tree>
    <p:extLst>
      <p:ext uri="{BB962C8B-B14F-4D97-AF65-F5344CB8AC3E}">
        <p14:creationId xmlns:p14="http://schemas.microsoft.com/office/powerpoint/2010/main" val="1381482450"/>
      </p:ext>
    </p:extLst>
  </p:cSld>
  <p:clrMapOvr>
    <a:masterClrMapping/>
  </p:clrMapOvr>
  <mc:AlternateContent xmlns:mc="http://schemas.openxmlformats.org/markup-compatibility/2006" xmlns:p14="http://schemas.microsoft.com/office/powerpoint/2010/main">
    <mc:Choice Requires="p14">
      <p:transition spd="slow" p14:dur="2000" advTm="10144"/>
    </mc:Choice>
    <mc:Fallback xmlns="">
      <p:transition spd="slow" advTm="10144"/>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2C1B6F-EFCF-4260-969E-C354B03B5ECA}"/>
              </a:ext>
            </a:extLst>
          </p:cNvPr>
          <p:cNvSpPr>
            <a:spLocks noGrp="1"/>
          </p:cNvSpPr>
          <p:nvPr>
            <p:ph type="title"/>
          </p:nvPr>
        </p:nvSpPr>
        <p:spPr/>
        <p:txBody>
          <a:bodyPr/>
          <a:lstStyle/>
          <a:p>
            <a:r>
              <a:rPr lang="ja-JP" altLang="en-US" dirty="0"/>
              <a:t>ユーザーテスト</a:t>
            </a:r>
            <a:endParaRPr lang="zh-CN" altLang="en-US" dirty="0"/>
          </a:p>
        </p:txBody>
      </p:sp>
      <p:grpSp>
        <p:nvGrpSpPr>
          <p:cNvPr id="11" name="组合 10">
            <a:extLst>
              <a:ext uri="{FF2B5EF4-FFF2-40B4-BE49-F238E27FC236}">
                <a16:creationId xmlns:a16="http://schemas.microsoft.com/office/drawing/2014/main" id="{1A7BDC0E-DA4D-4C83-862C-644C1E945CD1}"/>
              </a:ext>
            </a:extLst>
          </p:cNvPr>
          <p:cNvGrpSpPr/>
          <p:nvPr/>
        </p:nvGrpSpPr>
        <p:grpSpPr>
          <a:xfrm>
            <a:off x="5667482" y="1845734"/>
            <a:ext cx="6386735" cy="4790052"/>
            <a:chOff x="5667516" y="1737360"/>
            <a:chExt cx="6386735" cy="4790052"/>
          </a:xfrm>
        </p:grpSpPr>
        <p:pic>
          <p:nvPicPr>
            <p:cNvPr id="3" name="图片 2">
              <a:extLst>
                <a:ext uri="{FF2B5EF4-FFF2-40B4-BE49-F238E27FC236}">
                  <a16:creationId xmlns:a16="http://schemas.microsoft.com/office/drawing/2014/main" id="{80ED21A0-4D23-4988-BEA7-B63B260032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517" y="1737360"/>
              <a:ext cx="3193367" cy="2395026"/>
            </a:xfrm>
            <a:prstGeom prst="rect">
              <a:avLst/>
            </a:prstGeom>
          </p:spPr>
        </p:pic>
        <p:pic>
          <p:nvPicPr>
            <p:cNvPr id="4" name="图片 3">
              <a:extLst>
                <a:ext uri="{FF2B5EF4-FFF2-40B4-BE49-F238E27FC236}">
                  <a16:creationId xmlns:a16="http://schemas.microsoft.com/office/drawing/2014/main" id="{7E71331E-847C-4E01-A156-8B94617CA5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60884" y="1737360"/>
              <a:ext cx="3193367" cy="2395026"/>
            </a:xfrm>
            <a:prstGeom prst="rect">
              <a:avLst/>
            </a:prstGeom>
          </p:spPr>
        </p:pic>
        <p:pic>
          <p:nvPicPr>
            <p:cNvPr id="5" name="图片 4">
              <a:extLst>
                <a:ext uri="{FF2B5EF4-FFF2-40B4-BE49-F238E27FC236}">
                  <a16:creationId xmlns:a16="http://schemas.microsoft.com/office/drawing/2014/main" id="{132E2E93-8EEC-42F2-A8EB-88268137202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67516" y="4132386"/>
              <a:ext cx="3193367" cy="2395026"/>
            </a:xfrm>
            <a:prstGeom prst="rect">
              <a:avLst/>
            </a:prstGeom>
          </p:spPr>
        </p:pic>
        <p:pic>
          <p:nvPicPr>
            <p:cNvPr id="6" name="图片 5">
              <a:extLst>
                <a:ext uri="{FF2B5EF4-FFF2-40B4-BE49-F238E27FC236}">
                  <a16:creationId xmlns:a16="http://schemas.microsoft.com/office/drawing/2014/main" id="{92432217-D2A8-4DB3-8CC4-03002C5F4EC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60884" y="4132411"/>
              <a:ext cx="3193334" cy="2395001"/>
            </a:xfrm>
            <a:prstGeom prst="rect">
              <a:avLst/>
            </a:prstGeom>
          </p:spPr>
        </p:pic>
      </p:grpSp>
      <p:sp>
        <p:nvSpPr>
          <p:cNvPr id="10" name="内容占位符 2">
            <a:extLst>
              <a:ext uri="{FF2B5EF4-FFF2-40B4-BE49-F238E27FC236}">
                <a16:creationId xmlns:a16="http://schemas.microsoft.com/office/drawing/2014/main" id="{D36D9FCC-8AE0-4BF5-A67C-77F64CBB0196}"/>
              </a:ext>
            </a:extLst>
          </p:cNvPr>
          <p:cNvSpPr>
            <a:spLocks noGrp="1"/>
          </p:cNvSpPr>
          <p:nvPr>
            <p:ph idx="1"/>
          </p:nvPr>
        </p:nvSpPr>
        <p:spPr>
          <a:xfrm>
            <a:off x="1097279" y="1845734"/>
            <a:ext cx="4570203" cy="4023360"/>
          </a:xfrm>
        </p:spPr>
        <p:txBody>
          <a:bodyPr>
            <a:normAutofit/>
          </a:bodyPr>
          <a:lstStyle/>
          <a:p>
            <a:pPr>
              <a:buFont typeface="Wingdings" panose="05000000000000000000" pitchFamily="2" charset="2"/>
              <a:buChar char="l"/>
            </a:pPr>
            <a:r>
              <a:rPr lang="ja-JP" altLang="en-US" sz="2800" dirty="0"/>
              <a:t>カラーベースとユーザーベース、コンテンツベースを比べる</a:t>
            </a:r>
            <a:endParaRPr lang="en-US" altLang="ja-JP" sz="2200" dirty="0"/>
          </a:p>
          <a:p>
            <a:pPr lvl="2">
              <a:buFont typeface="Wingdings" panose="05000000000000000000" pitchFamily="2" charset="2"/>
              <a:buChar char="l"/>
            </a:pPr>
            <a:r>
              <a:rPr lang="en-US" altLang="ja-JP" sz="2400" dirty="0">
                <a:solidFill>
                  <a:schemeClr val="bg1">
                    <a:lumMod val="95000"/>
                  </a:schemeClr>
                </a:solidFill>
              </a:rPr>
              <a:t>Pay Per Click</a:t>
            </a:r>
            <a:r>
              <a:rPr lang="ja-JP" altLang="en-US" sz="2400" dirty="0">
                <a:solidFill>
                  <a:schemeClr val="bg1">
                    <a:lumMod val="95000"/>
                  </a:schemeClr>
                </a:solidFill>
              </a:rPr>
              <a:t>・購入まで時間</a:t>
            </a:r>
            <a:endParaRPr lang="en-US" altLang="ja-JP" sz="2400" dirty="0">
              <a:solidFill>
                <a:schemeClr val="bg1">
                  <a:lumMod val="95000"/>
                </a:schemeClr>
              </a:solidFill>
            </a:endParaRPr>
          </a:p>
          <a:p>
            <a:pPr lvl="4">
              <a:buFont typeface="Wingdings" panose="05000000000000000000" pitchFamily="2" charset="2"/>
              <a:buChar char="l"/>
            </a:pPr>
            <a:r>
              <a:rPr lang="ja-JP" altLang="en-US" sz="2000" dirty="0">
                <a:solidFill>
                  <a:schemeClr val="bg1">
                    <a:lumMod val="95000"/>
                  </a:schemeClr>
                </a:solidFill>
              </a:rPr>
              <a:t>ほぼ同じ</a:t>
            </a:r>
            <a:endParaRPr lang="en-US" altLang="ja-JP" sz="2000" dirty="0">
              <a:solidFill>
                <a:schemeClr val="bg1">
                  <a:lumMod val="95000"/>
                </a:schemeClr>
              </a:solidFill>
            </a:endParaRPr>
          </a:p>
          <a:p>
            <a:pPr lvl="2">
              <a:buFont typeface="Wingdings" panose="05000000000000000000" pitchFamily="2" charset="2"/>
              <a:buChar char="l"/>
            </a:pPr>
            <a:r>
              <a:rPr lang="en-US" altLang="ja-JP" sz="2400" dirty="0">
                <a:solidFill>
                  <a:schemeClr val="bg1">
                    <a:lumMod val="95000"/>
                  </a:schemeClr>
                </a:solidFill>
              </a:rPr>
              <a:t>CTR</a:t>
            </a:r>
          </a:p>
          <a:p>
            <a:pPr lvl="4">
              <a:buFont typeface="Wingdings" panose="05000000000000000000" pitchFamily="2" charset="2"/>
              <a:buChar char="l"/>
            </a:pPr>
            <a:r>
              <a:rPr lang="en-US" altLang="ja-JP" sz="2400" dirty="0">
                <a:solidFill>
                  <a:schemeClr val="bg1">
                    <a:lumMod val="95000"/>
                  </a:schemeClr>
                </a:solidFill>
              </a:rPr>
              <a:t>4.7%</a:t>
            </a:r>
            <a:r>
              <a:rPr lang="ja-JP" altLang="en-US" sz="2400" dirty="0">
                <a:solidFill>
                  <a:schemeClr val="bg1">
                    <a:lumMod val="95000"/>
                  </a:schemeClr>
                </a:solidFill>
              </a:rPr>
              <a:t>・</a:t>
            </a:r>
            <a:r>
              <a:rPr lang="en-US" altLang="zh-CN" sz="2400" dirty="0">
                <a:solidFill>
                  <a:schemeClr val="bg1">
                    <a:lumMod val="95000"/>
                  </a:schemeClr>
                </a:solidFill>
              </a:rPr>
              <a:t>13%</a:t>
            </a:r>
            <a:r>
              <a:rPr lang="ja-JP" altLang="en-US" sz="2400" dirty="0">
                <a:solidFill>
                  <a:schemeClr val="bg1">
                    <a:lumMod val="95000"/>
                  </a:schemeClr>
                </a:solidFill>
              </a:rPr>
              <a:t>上がった</a:t>
            </a:r>
            <a:endParaRPr lang="en-US" altLang="ja-JP" sz="2400" dirty="0">
              <a:solidFill>
                <a:schemeClr val="bg1">
                  <a:lumMod val="95000"/>
                </a:schemeClr>
              </a:solidFill>
            </a:endParaRPr>
          </a:p>
          <a:p>
            <a:pPr lvl="2">
              <a:buFont typeface="Wingdings" panose="05000000000000000000" pitchFamily="2" charset="2"/>
              <a:buChar char="l"/>
            </a:pPr>
            <a:r>
              <a:rPr lang="ja-JP" altLang="en-US" sz="2400" dirty="0"/>
              <a:t>満足度</a:t>
            </a:r>
            <a:endParaRPr lang="en-US" altLang="ja-JP" sz="2400" dirty="0"/>
          </a:p>
          <a:p>
            <a:pPr lvl="4">
              <a:buFont typeface="Wingdings" panose="05000000000000000000" pitchFamily="2" charset="2"/>
              <a:buChar char="l"/>
            </a:pPr>
            <a:r>
              <a:rPr lang="en-US" altLang="zh-CN" sz="2400" dirty="0"/>
              <a:t>54</a:t>
            </a:r>
            <a:r>
              <a:rPr lang="en-US" altLang="ja-JP" sz="2400" dirty="0"/>
              <a:t>%</a:t>
            </a:r>
            <a:r>
              <a:rPr lang="ja-JP" altLang="en-US" sz="2400" dirty="0"/>
              <a:t>・</a:t>
            </a:r>
            <a:r>
              <a:rPr lang="en-US" altLang="zh-CN" sz="2400" dirty="0"/>
              <a:t>34%</a:t>
            </a:r>
            <a:r>
              <a:rPr lang="ja-JP" altLang="en-US" sz="2400" dirty="0"/>
              <a:t>上がった</a:t>
            </a:r>
            <a:endParaRPr lang="en-US" altLang="ja-JP" sz="2400" dirty="0"/>
          </a:p>
          <a:p>
            <a:pPr lvl="4">
              <a:buFont typeface="Wingdings" panose="05000000000000000000" pitchFamily="2" charset="2"/>
              <a:buChar char="l"/>
            </a:pPr>
            <a:endParaRPr lang="en-US" altLang="ja-JP" sz="2400" dirty="0"/>
          </a:p>
        </p:txBody>
      </p:sp>
      <p:sp>
        <p:nvSpPr>
          <p:cNvPr id="9" name="椭圆 8">
            <a:extLst>
              <a:ext uri="{FF2B5EF4-FFF2-40B4-BE49-F238E27FC236}">
                <a16:creationId xmlns:a16="http://schemas.microsoft.com/office/drawing/2014/main" id="{E677EB0B-1A1D-4345-8496-75C5C92BD588}"/>
              </a:ext>
            </a:extLst>
          </p:cNvPr>
          <p:cNvSpPr/>
          <p:nvPr/>
        </p:nvSpPr>
        <p:spPr>
          <a:xfrm rot="1295353">
            <a:off x="5941872" y="4586264"/>
            <a:ext cx="2006441" cy="673674"/>
          </a:xfrm>
          <a:prstGeom prst="ellipse">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Tree>
    <p:extLst>
      <p:ext uri="{BB962C8B-B14F-4D97-AF65-F5344CB8AC3E}">
        <p14:creationId xmlns:p14="http://schemas.microsoft.com/office/powerpoint/2010/main" val="2532940256"/>
      </p:ext>
    </p:extLst>
  </p:cSld>
  <p:clrMapOvr>
    <a:masterClrMapping/>
  </p:clrMapOvr>
  <mc:AlternateContent xmlns:mc="http://schemas.openxmlformats.org/markup-compatibility/2006" xmlns:p14="http://schemas.microsoft.com/office/powerpoint/2010/main">
    <mc:Choice Requires="p14">
      <p:transition spd="slow" p14:dur="2000" advTm="11892"/>
    </mc:Choice>
    <mc:Fallback xmlns="">
      <p:transition spd="slow" advTm="11892"/>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DFFD71-3276-4D0B-9A3C-917B6E17C7CA}"/>
              </a:ext>
            </a:extLst>
          </p:cNvPr>
          <p:cNvSpPr>
            <a:spLocks noGrp="1"/>
          </p:cNvSpPr>
          <p:nvPr>
            <p:ph type="title"/>
          </p:nvPr>
        </p:nvSpPr>
        <p:spPr/>
        <p:txBody>
          <a:bodyPr/>
          <a:lstStyle/>
          <a:p>
            <a:r>
              <a:rPr lang="ja-JP" altLang="en-US" dirty="0"/>
              <a:t>まとめと今後の課題</a:t>
            </a:r>
            <a:endParaRPr lang="zh-CN" altLang="en-US" dirty="0"/>
          </a:p>
        </p:txBody>
      </p:sp>
      <p:sp>
        <p:nvSpPr>
          <p:cNvPr id="3" name="文本占位符 2">
            <a:extLst>
              <a:ext uri="{FF2B5EF4-FFF2-40B4-BE49-F238E27FC236}">
                <a16:creationId xmlns:a16="http://schemas.microsoft.com/office/drawing/2014/main" id="{980F1124-E16F-4E05-AF6F-2731C53E85A2}"/>
              </a:ext>
            </a:extLst>
          </p:cNvPr>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681990376"/>
      </p:ext>
    </p:extLst>
  </p:cSld>
  <p:clrMapOvr>
    <a:masterClrMapping/>
  </p:clrMapOvr>
  <mc:AlternateContent xmlns:mc="http://schemas.openxmlformats.org/markup-compatibility/2006" xmlns:p14="http://schemas.microsoft.com/office/powerpoint/2010/main">
    <mc:Choice Requires="p14">
      <p:transition spd="slow" p14:dur="2000" advTm="3092"/>
    </mc:Choice>
    <mc:Fallback xmlns="">
      <p:transition spd="slow" advTm="3092"/>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728A63-ABFC-4DE7-8FD4-E9D40A8BFEEE}"/>
              </a:ext>
            </a:extLst>
          </p:cNvPr>
          <p:cNvSpPr>
            <a:spLocks noGrp="1"/>
          </p:cNvSpPr>
          <p:nvPr>
            <p:ph type="title"/>
          </p:nvPr>
        </p:nvSpPr>
        <p:spPr/>
        <p:txBody>
          <a:bodyPr/>
          <a:lstStyle/>
          <a:p>
            <a:r>
              <a:rPr lang="ja-JP" altLang="en-US" dirty="0"/>
              <a:t>まとめ</a:t>
            </a:r>
            <a:endParaRPr lang="zh-CN" altLang="en-US" dirty="0"/>
          </a:p>
        </p:txBody>
      </p:sp>
      <p:sp>
        <p:nvSpPr>
          <p:cNvPr id="4" name="内容占位符 2">
            <a:extLst>
              <a:ext uri="{FF2B5EF4-FFF2-40B4-BE49-F238E27FC236}">
                <a16:creationId xmlns:a16="http://schemas.microsoft.com/office/drawing/2014/main" id="{D80AB1B8-2447-4914-8A06-DD505D3E2B30}"/>
              </a:ext>
            </a:extLst>
          </p:cNvPr>
          <p:cNvSpPr>
            <a:spLocks noGrp="1"/>
          </p:cNvSpPr>
          <p:nvPr>
            <p:ph idx="1"/>
          </p:nvPr>
        </p:nvSpPr>
        <p:spPr>
          <a:xfrm>
            <a:off x="1097280" y="1845733"/>
            <a:ext cx="10058400" cy="4725663"/>
          </a:xfrm>
        </p:spPr>
        <p:txBody>
          <a:bodyPr>
            <a:normAutofit/>
          </a:bodyPr>
          <a:lstStyle/>
          <a:p>
            <a:pPr>
              <a:buFont typeface="Wingdings" panose="05000000000000000000" pitchFamily="2" charset="2"/>
              <a:buChar char="l"/>
            </a:pPr>
            <a:r>
              <a:rPr lang="ja-JP" altLang="en-US" sz="2800" dirty="0"/>
              <a:t>システム設計</a:t>
            </a:r>
            <a:endParaRPr lang="en-US" altLang="ja-JP" sz="2800" dirty="0"/>
          </a:p>
          <a:p>
            <a:pPr lvl="2">
              <a:buFont typeface="Wingdings" panose="05000000000000000000" pitchFamily="2" charset="2"/>
              <a:buChar char="l"/>
            </a:pPr>
            <a:r>
              <a:rPr lang="ja-JP" altLang="en-US" sz="2400" dirty="0"/>
              <a:t>レコメンドアルゴリズムの調査</a:t>
            </a:r>
            <a:endParaRPr lang="en-US" altLang="ja-JP" sz="2400" dirty="0"/>
          </a:p>
          <a:p>
            <a:pPr lvl="2">
              <a:buFont typeface="Wingdings" panose="05000000000000000000" pitchFamily="2" charset="2"/>
              <a:buChar char="l"/>
            </a:pPr>
            <a:r>
              <a:rPr lang="ja-JP" altLang="en-US" sz="2400" dirty="0"/>
              <a:t>レコメンド手法の検討</a:t>
            </a:r>
            <a:endParaRPr lang="en-US" altLang="zh-CN" sz="2400" dirty="0"/>
          </a:p>
          <a:p>
            <a:pPr>
              <a:buFont typeface="Wingdings" panose="05000000000000000000" pitchFamily="2" charset="2"/>
              <a:buChar char="l"/>
            </a:pPr>
            <a:r>
              <a:rPr lang="ja-JP" altLang="en-US" sz="2800" dirty="0"/>
              <a:t>開発</a:t>
            </a:r>
            <a:endParaRPr lang="en-US" altLang="ja-JP" sz="2800" dirty="0"/>
          </a:p>
          <a:p>
            <a:pPr lvl="2">
              <a:buFont typeface="Wingdings" panose="05000000000000000000" pitchFamily="2" charset="2"/>
              <a:buChar char="l"/>
            </a:pPr>
            <a:r>
              <a:rPr lang="en-US" altLang="ja-JP" sz="2400" dirty="0"/>
              <a:t>AWS</a:t>
            </a:r>
            <a:r>
              <a:rPr lang="ja-JP" altLang="en-US" sz="2400" dirty="0"/>
              <a:t>開発環境の構築と促進</a:t>
            </a:r>
            <a:endParaRPr lang="en-US" altLang="ja-JP" sz="2400" dirty="0"/>
          </a:p>
          <a:p>
            <a:pPr lvl="2">
              <a:buFont typeface="Wingdings" panose="05000000000000000000" pitchFamily="2" charset="2"/>
              <a:buChar char="l"/>
            </a:pPr>
            <a:r>
              <a:rPr lang="en-US" altLang="ja-JP" sz="2400" dirty="0"/>
              <a:t>OpenCV</a:t>
            </a:r>
            <a:r>
              <a:rPr lang="ja-JP" altLang="en-US" sz="2400" dirty="0"/>
              <a:t>、</a:t>
            </a:r>
            <a:r>
              <a:rPr lang="en-US" altLang="ja-JP" sz="2400" dirty="0"/>
              <a:t>Crab</a:t>
            </a:r>
            <a:r>
              <a:rPr lang="ja-JP" altLang="en-US" sz="2400" dirty="0"/>
              <a:t>、</a:t>
            </a:r>
            <a:r>
              <a:rPr lang="en-US" altLang="ja-JP" sz="2400"/>
              <a:t>TF-IDF</a:t>
            </a:r>
            <a:r>
              <a:rPr lang="ja-JP" altLang="en-US" sz="2400"/>
              <a:t>などライブラリとオ</a:t>
            </a:r>
            <a:r>
              <a:rPr lang="ja-JP" altLang="en-US" sz="2400" dirty="0"/>
              <a:t>ープンソースの技術調査</a:t>
            </a:r>
            <a:endParaRPr lang="en-US" altLang="ja-JP" sz="2400" dirty="0"/>
          </a:p>
          <a:p>
            <a:pPr lvl="2">
              <a:buFont typeface="Wingdings" panose="05000000000000000000" pitchFamily="2" charset="2"/>
              <a:buChar char="l"/>
            </a:pPr>
            <a:r>
              <a:rPr lang="ja-JP" altLang="en-US" sz="2400" dirty="0"/>
              <a:t>エンジン部分コーディング</a:t>
            </a:r>
            <a:endParaRPr lang="en-US" altLang="zh-CN" sz="2400" dirty="0"/>
          </a:p>
          <a:p>
            <a:pPr>
              <a:buFont typeface="Wingdings" panose="05000000000000000000" pitchFamily="2" charset="2"/>
              <a:buChar char="l"/>
            </a:pPr>
            <a:r>
              <a:rPr lang="ja-JP" altLang="en-US" sz="2800" dirty="0"/>
              <a:t>検証</a:t>
            </a:r>
            <a:endParaRPr lang="en-US" altLang="ja-JP" sz="2800" dirty="0"/>
          </a:p>
          <a:p>
            <a:pPr lvl="2">
              <a:buFont typeface="Wingdings" panose="05000000000000000000" pitchFamily="2" charset="2"/>
              <a:buChar char="l"/>
            </a:pPr>
            <a:r>
              <a:rPr lang="ja-JP" altLang="en-US" sz="2400" dirty="0"/>
              <a:t>検証手法の調査と設計</a:t>
            </a:r>
            <a:endParaRPr lang="en-US" altLang="ja-JP" sz="2400" dirty="0"/>
          </a:p>
          <a:p>
            <a:pPr lvl="2">
              <a:buFont typeface="Wingdings" panose="05000000000000000000" pitchFamily="2" charset="2"/>
              <a:buChar char="l"/>
            </a:pPr>
            <a:r>
              <a:rPr lang="ja-JP" altLang="en-US" sz="2400" dirty="0"/>
              <a:t>ユーザーテスト</a:t>
            </a:r>
            <a:endParaRPr lang="zh-CN" altLang="en-US" sz="2400" dirty="0"/>
          </a:p>
        </p:txBody>
      </p:sp>
    </p:spTree>
    <p:extLst>
      <p:ext uri="{BB962C8B-B14F-4D97-AF65-F5344CB8AC3E}">
        <p14:creationId xmlns:p14="http://schemas.microsoft.com/office/powerpoint/2010/main" val="4164190410"/>
      </p:ext>
    </p:extLst>
  </p:cSld>
  <p:clrMapOvr>
    <a:masterClrMapping/>
  </p:clrMapOvr>
  <mc:AlternateContent xmlns:mc="http://schemas.openxmlformats.org/markup-compatibility/2006" xmlns:p14="http://schemas.microsoft.com/office/powerpoint/2010/main">
    <mc:Choice Requires="p14">
      <p:transition spd="slow" p14:dur="2000" advTm="45344"/>
    </mc:Choice>
    <mc:Fallback xmlns="">
      <p:transition spd="slow" advTm="45344"/>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048BD7-FC8C-48FF-BE63-A9C8D81D1557}"/>
              </a:ext>
            </a:extLst>
          </p:cNvPr>
          <p:cNvSpPr>
            <a:spLocks noGrp="1"/>
          </p:cNvSpPr>
          <p:nvPr>
            <p:ph type="title"/>
          </p:nvPr>
        </p:nvSpPr>
        <p:spPr/>
        <p:txBody>
          <a:bodyPr/>
          <a:lstStyle/>
          <a:p>
            <a:r>
              <a:rPr lang="ja-JP" altLang="en-US" dirty="0"/>
              <a:t>今後の課題</a:t>
            </a:r>
            <a:endParaRPr lang="zh-CN" altLang="en-US" dirty="0"/>
          </a:p>
        </p:txBody>
      </p:sp>
      <p:sp>
        <p:nvSpPr>
          <p:cNvPr id="3" name="内容占位符 2">
            <a:extLst>
              <a:ext uri="{FF2B5EF4-FFF2-40B4-BE49-F238E27FC236}">
                <a16:creationId xmlns:a16="http://schemas.microsoft.com/office/drawing/2014/main" id="{62A7FCA5-335D-43C3-A940-3DE88C649610}"/>
              </a:ext>
            </a:extLst>
          </p:cNvPr>
          <p:cNvSpPr>
            <a:spLocks noGrp="1"/>
          </p:cNvSpPr>
          <p:nvPr>
            <p:ph idx="1"/>
          </p:nvPr>
        </p:nvSpPr>
        <p:spPr/>
        <p:txBody>
          <a:bodyPr>
            <a:normAutofit/>
          </a:bodyPr>
          <a:lstStyle/>
          <a:p>
            <a:pPr>
              <a:buFont typeface="Wingdings" panose="05000000000000000000" pitchFamily="2" charset="2"/>
              <a:buChar char="l"/>
            </a:pPr>
            <a:r>
              <a:rPr lang="ja-JP" altLang="en-US" sz="2800" dirty="0"/>
              <a:t>テスト</a:t>
            </a:r>
            <a:endParaRPr lang="en-US" altLang="ja-JP" sz="2800" dirty="0"/>
          </a:p>
          <a:p>
            <a:pPr lvl="2">
              <a:buFont typeface="Wingdings" panose="05000000000000000000" pitchFamily="2" charset="2"/>
              <a:buChar char="l"/>
            </a:pPr>
            <a:r>
              <a:rPr lang="ja-JP" altLang="en-US" sz="2200" dirty="0"/>
              <a:t>商品数・種類</a:t>
            </a:r>
            <a:endParaRPr lang="en-US" altLang="ja-JP" sz="2200" dirty="0"/>
          </a:p>
          <a:p>
            <a:pPr lvl="2">
              <a:buFont typeface="Wingdings" panose="05000000000000000000" pitchFamily="2" charset="2"/>
              <a:buChar char="l"/>
            </a:pPr>
            <a:r>
              <a:rPr lang="ja-JP" altLang="en-US" sz="2200" dirty="0"/>
              <a:t>ユーザー人数</a:t>
            </a:r>
            <a:endParaRPr lang="en-US" altLang="ja-JP" sz="2200" dirty="0"/>
          </a:p>
          <a:p>
            <a:pPr lvl="2">
              <a:buFont typeface="Wingdings" panose="05000000000000000000" pitchFamily="2" charset="2"/>
              <a:buChar char="l"/>
            </a:pPr>
            <a:r>
              <a:rPr lang="ja-JP" altLang="en-US" sz="2200" dirty="0"/>
              <a:t>リアルタイム</a:t>
            </a:r>
            <a:endParaRPr lang="en-US" altLang="ja-JP" sz="2200" dirty="0"/>
          </a:p>
          <a:p>
            <a:pPr lvl="2">
              <a:buFont typeface="Wingdings" panose="05000000000000000000" pitchFamily="2" charset="2"/>
              <a:buChar char="l"/>
            </a:pPr>
            <a:endParaRPr lang="en-US" altLang="ja-JP" sz="2200" dirty="0"/>
          </a:p>
          <a:p>
            <a:pPr>
              <a:buFont typeface="Wingdings" panose="05000000000000000000" pitchFamily="2" charset="2"/>
              <a:buChar char="l"/>
            </a:pPr>
            <a:r>
              <a:rPr lang="ja-JP" altLang="en-US" sz="2800" dirty="0"/>
              <a:t>レコメンド手法</a:t>
            </a:r>
            <a:endParaRPr lang="en-US" altLang="ja-JP" sz="2800" dirty="0"/>
          </a:p>
          <a:p>
            <a:pPr lvl="2">
              <a:buFont typeface="Wingdings" panose="05000000000000000000" pitchFamily="2" charset="2"/>
              <a:buChar char="l"/>
            </a:pPr>
            <a:r>
              <a:rPr lang="ja-JP" altLang="en-US" sz="2200" dirty="0"/>
              <a:t>ファッション格好</a:t>
            </a:r>
            <a:endParaRPr lang="en-US" altLang="ja-JP" sz="2200" dirty="0"/>
          </a:p>
          <a:p>
            <a:pPr lvl="2">
              <a:buFont typeface="Wingdings" panose="05000000000000000000" pitchFamily="2" charset="2"/>
              <a:buChar char="l"/>
            </a:pPr>
            <a:r>
              <a:rPr lang="ja-JP" altLang="en-US" sz="2200" dirty="0"/>
              <a:t>サイズコーディネーション</a:t>
            </a:r>
            <a:endParaRPr lang="en-US" altLang="ja-JP" sz="2200" dirty="0"/>
          </a:p>
          <a:p>
            <a:pPr lvl="2">
              <a:buFont typeface="Wingdings" panose="05000000000000000000" pitchFamily="2" charset="2"/>
              <a:buChar char="l"/>
            </a:pPr>
            <a:r>
              <a:rPr lang="ja-JP" altLang="en-US" sz="2200" dirty="0"/>
              <a:t>機械学習</a:t>
            </a:r>
            <a:endParaRPr lang="en-US" altLang="ja-JP" sz="2200" dirty="0"/>
          </a:p>
          <a:p>
            <a:pPr>
              <a:buFont typeface="Wingdings" panose="05000000000000000000" pitchFamily="2" charset="2"/>
              <a:buChar char="l"/>
            </a:pPr>
            <a:endParaRPr lang="en-US" altLang="zh-CN" dirty="0"/>
          </a:p>
          <a:p>
            <a:pPr>
              <a:buFont typeface="Wingdings" panose="05000000000000000000" pitchFamily="2" charset="2"/>
              <a:buChar char="l"/>
            </a:pPr>
            <a:endParaRPr lang="en-US" altLang="zh-CN" dirty="0"/>
          </a:p>
        </p:txBody>
      </p:sp>
    </p:spTree>
    <p:extLst>
      <p:ext uri="{BB962C8B-B14F-4D97-AF65-F5344CB8AC3E}">
        <p14:creationId xmlns:p14="http://schemas.microsoft.com/office/powerpoint/2010/main" val="3809054258"/>
      </p:ext>
    </p:extLst>
  </p:cSld>
  <p:clrMapOvr>
    <a:masterClrMapping/>
  </p:clrMapOvr>
  <mc:AlternateContent xmlns:mc="http://schemas.openxmlformats.org/markup-compatibility/2006" xmlns:p14="http://schemas.microsoft.com/office/powerpoint/2010/main">
    <mc:Choice Requires="p14">
      <p:transition spd="slow" p14:dur="2000" advTm="42715"/>
    </mc:Choice>
    <mc:Fallback xmlns="">
      <p:transition spd="slow" advTm="42715"/>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D0628C-2454-49EA-9A23-EBA55564020A}"/>
              </a:ext>
            </a:extLst>
          </p:cNvPr>
          <p:cNvSpPr>
            <a:spLocks noGrp="1"/>
          </p:cNvSpPr>
          <p:nvPr>
            <p:ph type="ctrTitle"/>
          </p:nvPr>
        </p:nvSpPr>
        <p:spPr/>
        <p:txBody>
          <a:bodyPr>
            <a:normAutofit/>
          </a:bodyPr>
          <a:lstStyle/>
          <a:p>
            <a:r>
              <a:rPr lang="ja-JP" altLang="en-US" sz="6000" dirty="0"/>
              <a:t>ご清聴ありがとうございました</a:t>
            </a:r>
            <a:endParaRPr lang="zh-CN" altLang="en-US" sz="6000" dirty="0"/>
          </a:p>
        </p:txBody>
      </p:sp>
      <p:sp>
        <p:nvSpPr>
          <p:cNvPr id="3" name="副标题 2">
            <a:extLst>
              <a:ext uri="{FF2B5EF4-FFF2-40B4-BE49-F238E27FC236}">
                <a16:creationId xmlns:a16="http://schemas.microsoft.com/office/drawing/2014/main" id="{897247D7-70F6-42E3-8D3A-3962BFBE4993}"/>
              </a:ext>
            </a:extLst>
          </p:cNvPr>
          <p:cNvSpPr>
            <a:spLocks noGrp="1"/>
          </p:cNvSpPr>
          <p:nvPr>
            <p:ph type="subTitle" idx="1"/>
          </p:nvPr>
        </p:nvSpPr>
        <p:spPr/>
        <p:txBody>
          <a:bodyPr/>
          <a:lstStyle/>
          <a:p>
            <a:endParaRPr lang="zh-CN" altLang="en-US"/>
          </a:p>
        </p:txBody>
      </p:sp>
    </p:spTree>
    <p:extLst>
      <p:ext uri="{BB962C8B-B14F-4D97-AF65-F5344CB8AC3E}">
        <p14:creationId xmlns:p14="http://schemas.microsoft.com/office/powerpoint/2010/main" val="426837220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2C1B6F-EFCF-4260-969E-C354B03B5ECA}"/>
              </a:ext>
            </a:extLst>
          </p:cNvPr>
          <p:cNvSpPr>
            <a:spLocks noGrp="1"/>
          </p:cNvSpPr>
          <p:nvPr>
            <p:ph type="title"/>
          </p:nvPr>
        </p:nvSpPr>
        <p:spPr/>
        <p:txBody>
          <a:bodyPr/>
          <a:lstStyle/>
          <a:p>
            <a:r>
              <a:rPr lang="ja-JP" altLang="en-US" dirty="0"/>
              <a:t>改善</a:t>
            </a:r>
            <a:endParaRPr lang="zh-CN" altLang="en-US" dirty="0"/>
          </a:p>
        </p:txBody>
      </p:sp>
      <p:sp>
        <p:nvSpPr>
          <p:cNvPr id="3" name="内容占位符 2">
            <a:extLst>
              <a:ext uri="{FF2B5EF4-FFF2-40B4-BE49-F238E27FC236}">
                <a16:creationId xmlns:a16="http://schemas.microsoft.com/office/drawing/2014/main" id="{2C40D5D1-8EB0-4584-AE72-27D8FF0E2AED}"/>
              </a:ext>
            </a:extLst>
          </p:cNvPr>
          <p:cNvSpPr>
            <a:spLocks noGrp="1"/>
          </p:cNvSpPr>
          <p:nvPr>
            <p:ph idx="1"/>
          </p:nvPr>
        </p:nvSpPr>
        <p:spPr>
          <a:xfrm>
            <a:off x="1097280" y="1845734"/>
            <a:ext cx="10058400" cy="4023360"/>
          </a:xfrm>
        </p:spPr>
        <p:txBody>
          <a:bodyPr>
            <a:normAutofit/>
          </a:bodyPr>
          <a:lstStyle/>
          <a:p>
            <a:pPr>
              <a:buFont typeface="Wingdings" panose="05000000000000000000" pitchFamily="2" charset="2"/>
              <a:buChar char="l"/>
            </a:pPr>
            <a:r>
              <a:rPr lang="ja-JP" altLang="en-US" sz="2800" dirty="0"/>
              <a:t>カラーベースの弱点</a:t>
            </a:r>
            <a:endParaRPr lang="en-US" altLang="ja-JP" sz="2800" dirty="0"/>
          </a:p>
          <a:p>
            <a:pPr>
              <a:buFont typeface="Wingdings" panose="05000000000000000000" pitchFamily="2" charset="2"/>
              <a:buChar char="l"/>
            </a:pPr>
            <a:r>
              <a:rPr lang="ja-JP" altLang="en-US" sz="2800" dirty="0"/>
              <a:t>ユーザーベースとの組み合わせ</a:t>
            </a:r>
            <a:endParaRPr lang="zh-CN" altLang="en-US" sz="2800" dirty="0"/>
          </a:p>
        </p:txBody>
      </p:sp>
      <p:pic>
        <p:nvPicPr>
          <p:cNvPr id="3074" name="图片 37">
            <a:extLst>
              <a:ext uri="{FF2B5EF4-FFF2-40B4-BE49-F238E27FC236}">
                <a16:creationId xmlns:a16="http://schemas.microsoft.com/office/drawing/2014/main" id="{822ABCCB-5EF8-40E5-8615-D9A8E71EDC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82345" y="2993814"/>
            <a:ext cx="8089369" cy="28752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 name="矩形: 圆角 5">
            <a:extLst>
              <a:ext uri="{FF2B5EF4-FFF2-40B4-BE49-F238E27FC236}">
                <a16:creationId xmlns:a16="http://schemas.microsoft.com/office/drawing/2014/main" id="{C952E33B-112B-4315-85CD-9DF303B171C4}"/>
              </a:ext>
            </a:extLst>
          </p:cNvPr>
          <p:cNvSpPr/>
          <p:nvPr/>
        </p:nvSpPr>
        <p:spPr>
          <a:xfrm>
            <a:off x="2818641" y="2976229"/>
            <a:ext cx="6554717" cy="435186"/>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94343343"/>
      </p:ext>
    </p:extLst>
  </p:cSld>
  <p:clrMapOvr>
    <a:masterClrMapping/>
  </p:clrMapOvr>
  <mc:AlternateContent xmlns:mc="http://schemas.openxmlformats.org/markup-compatibility/2006" xmlns:p14="http://schemas.microsoft.com/office/powerpoint/2010/main">
    <mc:Choice Requires="p14">
      <p:transition spd="slow" p14:dur="2000" advTm="25300"/>
    </mc:Choice>
    <mc:Fallback xmlns="">
      <p:transition spd="slow" advTm="25300"/>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2C1B6F-EFCF-4260-969E-C354B03B5ECA}"/>
              </a:ext>
            </a:extLst>
          </p:cNvPr>
          <p:cNvSpPr>
            <a:spLocks noGrp="1"/>
          </p:cNvSpPr>
          <p:nvPr>
            <p:ph type="title"/>
          </p:nvPr>
        </p:nvSpPr>
        <p:spPr/>
        <p:txBody>
          <a:bodyPr/>
          <a:lstStyle/>
          <a:p>
            <a:r>
              <a:rPr lang="ja-JP" altLang="en-US" dirty="0"/>
              <a:t>改善後のユーザーテスト</a:t>
            </a:r>
            <a:endParaRPr lang="zh-CN" altLang="en-US" dirty="0"/>
          </a:p>
        </p:txBody>
      </p:sp>
      <p:grpSp>
        <p:nvGrpSpPr>
          <p:cNvPr id="3" name="组合 2">
            <a:extLst>
              <a:ext uri="{FF2B5EF4-FFF2-40B4-BE49-F238E27FC236}">
                <a16:creationId xmlns:a16="http://schemas.microsoft.com/office/drawing/2014/main" id="{FD9B73D9-76F2-46BE-9B91-BB0B55AD2649}"/>
              </a:ext>
            </a:extLst>
          </p:cNvPr>
          <p:cNvGrpSpPr/>
          <p:nvPr/>
        </p:nvGrpSpPr>
        <p:grpSpPr>
          <a:xfrm>
            <a:off x="5847956" y="1737360"/>
            <a:ext cx="6350186" cy="4762640"/>
            <a:chOff x="5847956" y="1737360"/>
            <a:chExt cx="6350186" cy="4762640"/>
          </a:xfrm>
        </p:grpSpPr>
        <p:pic>
          <p:nvPicPr>
            <p:cNvPr id="5" name="图片 4">
              <a:extLst>
                <a:ext uri="{FF2B5EF4-FFF2-40B4-BE49-F238E27FC236}">
                  <a16:creationId xmlns:a16="http://schemas.microsoft.com/office/drawing/2014/main" id="{A09CBEFA-8022-4712-9F60-EB31DD5472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47956" y="1737360"/>
              <a:ext cx="3175093" cy="2381320"/>
            </a:xfrm>
            <a:prstGeom prst="rect">
              <a:avLst/>
            </a:prstGeom>
          </p:spPr>
        </p:pic>
        <p:pic>
          <p:nvPicPr>
            <p:cNvPr id="6" name="图片 5">
              <a:extLst>
                <a:ext uri="{FF2B5EF4-FFF2-40B4-BE49-F238E27FC236}">
                  <a16:creationId xmlns:a16="http://schemas.microsoft.com/office/drawing/2014/main" id="{DD212DB2-A7BA-43E1-80C1-12796B1CFD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23049" y="1737360"/>
              <a:ext cx="3175093" cy="2381320"/>
            </a:xfrm>
            <a:prstGeom prst="rect">
              <a:avLst/>
            </a:prstGeom>
          </p:spPr>
        </p:pic>
        <p:pic>
          <p:nvPicPr>
            <p:cNvPr id="7" name="图片 6">
              <a:extLst>
                <a:ext uri="{FF2B5EF4-FFF2-40B4-BE49-F238E27FC236}">
                  <a16:creationId xmlns:a16="http://schemas.microsoft.com/office/drawing/2014/main" id="{FEC795B2-97A2-4B98-B201-8A07EFB82B1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47956" y="4118680"/>
              <a:ext cx="3175093" cy="2381320"/>
            </a:xfrm>
            <a:prstGeom prst="rect">
              <a:avLst/>
            </a:prstGeom>
          </p:spPr>
        </p:pic>
        <p:pic>
          <p:nvPicPr>
            <p:cNvPr id="8" name="图片 7">
              <a:extLst>
                <a:ext uri="{FF2B5EF4-FFF2-40B4-BE49-F238E27FC236}">
                  <a16:creationId xmlns:a16="http://schemas.microsoft.com/office/drawing/2014/main" id="{3EFD05DD-09CE-400E-9C09-F2860273CF5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23049" y="4118680"/>
              <a:ext cx="3175093" cy="2381320"/>
            </a:xfrm>
            <a:prstGeom prst="rect">
              <a:avLst/>
            </a:prstGeom>
          </p:spPr>
        </p:pic>
      </p:grpSp>
      <p:sp>
        <p:nvSpPr>
          <p:cNvPr id="9" name="内容占位符 2">
            <a:extLst>
              <a:ext uri="{FF2B5EF4-FFF2-40B4-BE49-F238E27FC236}">
                <a16:creationId xmlns:a16="http://schemas.microsoft.com/office/drawing/2014/main" id="{78890C86-6879-402A-8DE5-C2FA01BDFADA}"/>
              </a:ext>
            </a:extLst>
          </p:cNvPr>
          <p:cNvSpPr>
            <a:spLocks noGrp="1"/>
          </p:cNvSpPr>
          <p:nvPr>
            <p:ph idx="1"/>
          </p:nvPr>
        </p:nvSpPr>
        <p:spPr>
          <a:xfrm>
            <a:off x="1097279" y="1845734"/>
            <a:ext cx="4570203" cy="5012266"/>
          </a:xfrm>
        </p:spPr>
        <p:txBody>
          <a:bodyPr>
            <a:normAutofit/>
          </a:bodyPr>
          <a:lstStyle/>
          <a:p>
            <a:pPr>
              <a:buFont typeface="Wingdings" panose="05000000000000000000" pitchFamily="2" charset="2"/>
              <a:buChar char="l"/>
            </a:pPr>
            <a:r>
              <a:rPr lang="ja-JP" altLang="en-US" sz="2800" dirty="0"/>
              <a:t>改善した組み合わせる手法とカラーベースを比べる</a:t>
            </a:r>
            <a:endParaRPr lang="en-US" altLang="ja-JP" sz="2200" dirty="0"/>
          </a:p>
          <a:p>
            <a:pPr lvl="2">
              <a:buFont typeface="Wingdings" panose="05000000000000000000" pitchFamily="2" charset="2"/>
              <a:buChar char="l"/>
            </a:pPr>
            <a:r>
              <a:rPr lang="en-US" altLang="ja-JP" sz="2400" dirty="0">
                <a:solidFill>
                  <a:schemeClr val="tx1"/>
                </a:solidFill>
              </a:rPr>
              <a:t>CTR</a:t>
            </a:r>
          </a:p>
          <a:p>
            <a:pPr lvl="4">
              <a:buFont typeface="Wingdings" panose="05000000000000000000" pitchFamily="2" charset="2"/>
              <a:buChar char="l"/>
            </a:pPr>
            <a:r>
              <a:rPr lang="en-US" altLang="zh-CN" sz="2000" dirty="0">
                <a:solidFill>
                  <a:schemeClr val="tx1"/>
                </a:solidFill>
              </a:rPr>
              <a:t>2%</a:t>
            </a:r>
            <a:r>
              <a:rPr lang="ja-JP" altLang="en-US" sz="2000" dirty="0">
                <a:solidFill>
                  <a:schemeClr val="tx1"/>
                </a:solidFill>
              </a:rPr>
              <a:t>、ほぼ同じ</a:t>
            </a:r>
            <a:endParaRPr lang="en-US" altLang="ja-JP" sz="2000" dirty="0">
              <a:solidFill>
                <a:schemeClr val="tx1"/>
              </a:solidFill>
            </a:endParaRPr>
          </a:p>
          <a:p>
            <a:pPr lvl="2">
              <a:buFont typeface="Wingdings" panose="05000000000000000000" pitchFamily="2" charset="2"/>
              <a:buChar char="l"/>
            </a:pPr>
            <a:r>
              <a:rPr lang="ja-JP" altLang="en-US" sz="2400" dirty="0">
                <a:solidFill>
                  <a:schemeClr val="bg1">
                    <a:lumMod val="95000"/>
                  </a:schemeClr>
                </a:solidFill>
              </a:rPr>
              <a:t>購入まで時間</a:t>
            </a:r>
            <a:endParaRPr lang="en-US" altLang="ja-JP" sz="2400" dirty="0">
              <a:solidFill>
                <a:schemeClr val="bg1">
                  <a:lumMod val="95000"/>
                </a:schemeClr>
              </a:solidFill>
            </a:endParaRPr>
          </a:p>
          <a:p>
            <a:pPr lvl="4">
              <a:buFont typeface="Wingdings" panose="05000000000000000000" pitchFamily="2" charset="2"/>
              <a:buChar char="l"/>
            </a:pPr>
            <a:r>
              <a:rPr lang="en-US" altLang="ja-JP" sz="2400" dirty="0">
                <a:solidFill>
                  <a:schemeClr val="bg1">
                    <a:lumMod val="95000"/>
                  </a:schemeClr>
                </a:solidFill>
              </a:rPr>
              <a:t>1</a:t>
            </a:r>
            <a:r>
              <a:rPr lang="en-US" altLang="zh-CN" sz="2400" dirty="0">
                <a:solidFill>
                  <a:schemeClr val="bg1">
                    <a:lumMod val="95000"/>
                  </a:schemeClr>
                </a:solidFill>
              </a:rPr>
              <a:t>4%</a:t>
            </a:r>
            <a:r>
              <a:rPr lang="ja-JP" altLang="en-US" sz="2400" dirty="0">
                <a:solidFill>
                  <a:schemeClr val="bg1">
                    <a:lumMod val="95000"/>
                  </a:schemeClr>
                </a:solidFill>
              </a:rPr>
              <a:t>下がった</a:t>
            </a:r>
            <a:endParaRPr lang="en-US" altLang="ja-JP" sz="2400" dirty="0">
              <a:solidFill>
                <a:schemeClr val="bg1">
                  <a:lumMod val="95000"/>
                </a:schemeClr>
              </a:solidFill>
            </a:endParaRPr>
          </a:p>
          <a:p>
            <a:pPr lvl="2">
              <a:buFont typeface="Wingdings" panose="05000000000000000000" pitchFamily="2" charset="2"/>
              <a:buChar char="l"/>
            </a:pPr>
            <a:r>
              <a:rPr lang="en-US" altLang="ja-JP" sz="2400" dirty="0">
                <a:solidFill>
                  <a:schemeClr val="bg1">
                    <a:lumMod val="95000"/>
                  </a:schemeClr>
                </a:solidFill>
              </a:rPr>
              <a:t>Pay</a:t>
            </a:r>
            <a:r>
              <a:rPr lang="ja-JP" altLang="en-US" sz="2400" dirty="0">
                <a:solidFill>
                  <a:schemeClr val="bg1">
                    <a:lumMod val="95000"/>
                  </a:schemeClr>
                </a:solidFill>
              </a:rPr>
              <a:t> </a:t>
            </a:r>
            <a:r>
              <a:rPr lang="en-US" altLang="ja-JP" sz="2400" dirty="0">
                <a:solidFill>
                  <a:schemeClr val="bg1">
                    <a:lumMod val="95000"/>
                  </a:schemeClr>
                </a:solidFill>
              </a:rPr>
              <a:t>Per Click</a:t>
            </a:r>
          </a:p>
          <a:p>
            <a:pPr lvl="4">
              <a:buFont typeface="Wingdings" panose="05000000000000000000" pitchFamily="2" charset="2"/>
              <a:buChar char="l"/>
            </a:pPr>
            <a:r>
              <a:rPr lang="en-US" altLang="ja-JP" sz="2400" dirty="0">
                <a:solidFill>
                  <a:schemeClr val="bg1">
                    <a:lumMod val="95000"/>
                  </a:schemeClr>
                </a:solidFill>
              </a:rPr>
              <a:t>17</a:t>
            </a:r>
            <a:r>
              <a:rPr lang="en-US" altLang="zh-CN" sz="2400" dirty="0">
                <a:solidFill>
                  <a:schemeClr val="bg1">
                    <a:lumMod val="95000"/>
                  </a:schemeClr>
                </a:solidFill>
              </a:rPr>
              <a:t>%</a:t>
            </a:r>
            <a:r>
              <a:rPr lang="ja-JP" altLang="en-US" sz="2400" dirty="0">
                <a:solidFill>
                  <a:schemeClr val="bg1">
                    <a:lumMod val="95000"/>
                  </a:schemeClr>
                </a:solidFill>
              </a:rPr>
              <a:t>下がった</a:t>
            </a:r>
            <a:endParaRPr lang="en-US" altLang="ja-JP" sz="2400" dirty="0">
              <a:solidFill>
                <a:schemeClr val="bg1">
                  <a:lumMod val="95000"/>
                </a:schemeClr>
              </a:solidFill>
            </a:endParaRPr>
          </a:p>
          <a:p>
            <a:pPr lvl="2">
              <a:buFont typeface="Wingdings" panose="05000000000000000000" pitchFamily="2" charset="2"/>
              <a:buChar char="l"/>
            </a:pPr>
            <a:r>
              <a:rPr lang="ja-JP" altLang="en-US" sz="2400" dirty="0">
                <a:solidFill>
                  <a:schemeClr val="bg1">
                    <a:lumMod val="95000"/>
                  </a:schemeClr>
                </a:solidFill>
              </a:rPr>
              <a:t>満足度</a:t>
            </a:r>
            <a:endParaRPr lang="en-US" altLang="ja-JP" sz="2400" dirty="0">
              <a:solidFill>
                <a:schemeClr val="bg1">
                  <a:lumMod val="95000"/>
                </a:schemeClr>
              </a:solidFill>
            </a:endParaRPr>
          </a:p>
          <a:p>
            <a:pPr lvl="4">
              <a:buFont typeface="Wingdings" panose="05000000000000000000" pitchFamily="2" charset="2"/>
              <a:buChar char="l"/>
            </a:pPr>
            <a:r>
              <a:rPr lang="en-US" altLang="ja-JP" sz="2400" b="1" dirty="0">
                <a:solidFill>
                  <a:schemeClr val="bg1">
                    <a:lumMod val="95000"/>
                  </a:schemeClr>
                </a:solidFill>
              </a:rPr>
              <a:t>31%</a:t>
            </a:r>
            <a:r>
              <a:rPr lang="ja-JP" altLang="en-US" sz="2400" b="1" dirty="0">
                <a:solidFill>
                  <a:schemeClr val="bg1">
                    <a:lumMod val="95000"/>
                  </a:schemeClr>
                </a:solidFill>
              </a:rPr>
              <a:t>上がった</a:t>
            </a:r>
            <a:endParaRPr lang="en-US" altLang="ja-JP" sz="2400" b="1" dirty="0">
              <a:solidFill>
                <a:schemeClr val="bg1">
                  <a:lumMod val="95000"/>
                </a:schemeClr>
              </a:solidFill>
            </a:endParaRPr>
          </a:p>
          <a:p>
            <a:pPr lvl="4">
              <a:buFont typeface="Wingdings" panose="05000000000000000000" pitchFamily="2" charset="2"/>
              <a:buChar char="l"/>
            </a:pPr>
            <a:r>
              <a:rPr lang="ja-JP" altLang="en-US" sz="2400" dirty="0">
                <a:solidFill>
                  <a:schemeClr val="bg1">
                    <a:lumMod val="95000"/>
                  </a:schemeClr>
                </a:solidFill>
              </a:rPr>
              <a:t>満足度点数が</a:t>
            </a:r>
            <a:r>
              <a:rPr lang="en-US" altLang="ja-JP" sz="2400" dirty="0">
                <a:solidFill>
                  <a:schemeClr val="bg1">
                    <a:lumMod val="95000"/>
                  </a:schemeClr>
                </a:solidFill>
              </a:rPr>
              <a:t>2</a:t>
            </a:r>
            <a:r>
              <a:rPr lang="ja-JP" altLang="en-US" sz="2400" dirty="0">
                <a:solidFill>
                  <a:schemeClr val="bg1">
                    <a:lumMod val="95000"/>
                  </a:schemeClr>
                </a:solidFill>
              </a:rPr>
              <a:t>に近い</a:t>
            </a:r>
            <a:endParaRPr lang="en-US" altLang="ja-JP" sz="2400" dirty="0">
              <a:solidFill>
                <a:schemeClr val="bg1">
                  <a:lumMod val="95000"/>
                </a:schemeClr>
              </a:solidFill>
            </a:endParaRPr>
          </a:p>
        </p:txBody>
      </p:sp>
      <p:sp>
        <p:nvSpPr>
          <p:cNvPr id="10" name="椭圆 9">
            <a:extLst>
              <a:ext uri="{FF2B5EF4-FFF2-40B4-BE49-F238E27FC236}">
                <a16:creationId xmlns:a16="http://schemas.microsoft.com/office/drawing/2014/main" id="{26111F6F-683A-4F55-AF59-29E7A5F66CB3}"/>
              </a:ext>
            </a:extLst>
          </p:cNvPr>
          <p:cNvSpPr/>
          <p:nvPr/>
        </p:nvSpPr>
        <p:spPr>
          <a:xfrm>
            <a:off x="6126480" y="1951005"/>
            <a:ext cx="1045213" cy="176733"/>
          </a:xfrm>
          <a:prstGeom prst="ellipse">
            <a:avLst/>
          </a:prstGeom>
          <a:noFill/>
          <a:ln w="38100">
            <a:solidFill>
              <a:schemeClr val="accent4">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451649987"/>
      </p:ext>
    </p:extLst>
  </p:cSld>
  <p:clrMapOvr>
    <a:masterClrMapping/>
  </p:clrMapOvr>
  <mc:AlternateContent xmlns:mc="http://schemas.openxmlformats.org/markup-compatibility/2006" xmlns:p14="http://schemas.microsoft.com/office/powerpoint/2010/main">
    <mc:Choice Requires="p14">
      <p:transition spd="slow" p14:dur="2000" advTm="18849"/>
    </mc:Choice>
    <mc:Fallback xmlns="">
      <p:transition spd="slow" advTm="18849"/>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2C1B6F-EFCF-4260-969E-C354B03B5ECA}"/>
              </a:ext>
            </a:extLst>
          </p:cNvPr>
          <p:cNvSpPr>
            <a:spLocks noGrp="1"/>
          </p:cNvSpPr>
          <p:nvPr>
            <p:ph type="title"/>
          </p:nvPr>
        </p:nvSpPr>
        <p:spPr/>
        <p:txBody>
          <a:bodyPr/>
          <a:lstStyle/>
          <a:p>
            <a:r>
              <a:rPr lang="ja-JP" altLang="en-US" dirty="0"/>
              <a:t>改善後のユーザーテスト</a:t>
            </a:r>
            <a:endParaRPr lang="zh-CN" altLang="en-US" dirty="0"/>
          </a:p>
        </p:txBody>
      </p:sp>
      <p:grpSp>
        <p:nvGrpSpPr>
          <p:cNvPr id="3" name="组合 2">
            <a:extLst>
              <a:ext uri="{FF2B5EF4-FFF2-40B4-BE49-F238E27FC236}">
                <a16:creationId xmlns:a16="http://schemas.microsoft.com/office/drawing/2014/main" id="{FD9B73D9-76F2-46BE-9B91-BB0B55AD2649}"/>
              </a:ext>
            </a:extLst>
          </p:cNvPr>
          <p:cNvGrpSpPr/>
          <p:nvPr/>
        </p:nvGrpSpPr>
        <p:grpSpPr>
          <a:xfrm>
            <a:off x="5847956" y="1737360"/>
            <a:ext cx="6350186" cy="4762640"/>
            <a:chOff x="5847956" y="1737360"/>
            <a:chExt cx="6350186" cy="4762640"/>
          </a:xfrm>
        </p:grpSpPr>
        <p:pic>
          <p:nvPicPr>
            <p:cNvPr id="5" name="图片 4">
              <a:extLst>
                <a:ext uri="{FF2B5EF4-FFF2-40B4-BE49-F238E27FC236}">
                  <a16:creationId xmlns:a16="http://schemas.microsoft.com/office/drawing/2014/main" id="{A09CBEFA-8022-4712-9F60-EB31DD5472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47956" y="1737360"/>
              <a:ext cx="3175093" cy="2381320"/>
            </a:xfrm>
            <a:prstGeom prst="rect">
              <a:avLst/>
            </a:prstGeom>
          </p:spPr>
        </p:pic>
        <p:pic>
          <p:nvPicPr>
            <p:cNvPr id="6" name="图片 5">
              <a:extLst>
                <a:ext uri="{FF2B5EF4-FFF2-40B4-BE49-F238E27FC236}">
                  <a16:creationId xmlns:a16="http://schemas.microsoft.com/office/drawing/2014/main" id="{DD212DB2-A7BA-43E1-80C1-12796B1CFD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23049" y="1737360"/>
              <a:ext cx="3175093" cy="2381320"/>
            </a:xfrm>
            <a:prstGeom prst="rect">
              <a:avLst/>
            </a:prstGeom>
          </p:spPr>
        </p:pic>
        <p:pic>
          <p:nvPicPr>
            <p:cNvPr id="7" name="图片 6">
              <a:extLst>
                <a:ext uri="{FF2B5EF4-FFF2-40B4-BE49-F238E27FC236}">
                  <a16:creationId xmlns:a16="http://schemas.microsoft.com/office/drawing/2014/main" id="{FEC795B2-97A2-4B98-B201-8A07EFB82B1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47956" y="4118680"/>
              <a:ext cx="3175093" cy="2381320"/>
            </a:xfrm>
            <a:prstGeom prst="rect">
              <a:avLst/>
            </a:prstGeom>
          </p:spPr>
        </p:pic>
        <p:pic>
          <p:nvPicPr>
            <p:cNvPr id="8" name="图片 7">
              <a:extLst>
                <a:ext uri="{FF2B5EF4-FFF2-40B4-BE49-F238E27FC236}">
                  <a16:creationId xmlns:a16="http://schemas.microsoft.com/office/drawing/2014/main" id="{3EFD05DD-09CE-400E-9C09-F2860273CF5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23049" y="4118680"/>
              <a:ext cx="3175093" cy="2381320"/>
            </a:xfrm>
            <a:prstGeom prst="rect">
              <a:avLst/>
            </a:prstGeom>
          </p:spPr>
        </p:pic>
      </p:grpSp>
      <p:sp>
        <p:nvSpPr>
          <p:cNvPr id="9" name="内容占位符 2">
            <a:extLst>
              <a:ext uri="{FF2B5EF4-FFF2-40B4-BE49-F238E27FC236}">
                <a16:creationId xmlns:a16="http://schemas.microsoft.com/office/drawing/2014/main" id="{78890C86-6879-402A-8DE5-C2FA01BDFADA}"/>
              </a:ext>
            </a:extLst>
          </p:cNvPr>
          <p:cNvSpPr>
            <a:spLocks noGrp="1"/>
          </p:cNvSpPr>
          <p:nvPr>
            <p:ph idx="1"/>
          </p:nvPr>
        </p:nvSpPr>
        <p:spPr>
          <a:xfrm>
            <a:off x="1097279" y="1845734"/>
            <a:ext cx="4570203" cy="5012266"/>
          </a:xfrm>
        </p:spPr>
        <p:txBody>
          <a:bodyPr>
            <a:normAutofit/>
          </a:bodyPr>
          <a:lstStyle/>
          <a:p>
            <a:pPr>
              <a:buFont typeface="Wingdings" panose="05000000000000000000" pitchFamily="2" charset="2"/>
              <a:buChar char="l"/>
            </a:pPr>
            <a:r>
              <a:rPr lang="ja-JP" altLang="en-US" sz="2800" dirty="0"/>
              <a:t>改善した組み合わせる手法とカラーベースを比べる</a:t>
            </a:r>
            <a:endParaRPr lang="en-US" altLang="ja-JP" sz="2200" dirty="0"/>
          </a:p>
          <a:p>
            <a:pPr lvl="2">
              <a:buFont typeface="Wingdings" panose="05000000000000000000" pitchFamily="2" charset="2"/>
              <a:buChar char="l"/>
            </a:pPr>
            <a:r>
              <a:rPr lang="en-US" altLang="ja-JP" sz="2400" dirty="0">
                <a:solidFill>
                  <a:schemeClr val="bg1">
                    <a:lumMod val="95000"/>
                  </a:schemeClr>
                </a:solidFill>
              </a:rPr>
              <a:t>CTR</a:t>
            </a:r>
          </a:p>
          <a:p>
            <a:pPr lvl="4">
              <a:buFont typeface="Wingdings" panose="05000000000000000000" pitchFamily="2" charset="2"/>
              <a:buChar char="l"/>
            </a:pPr>
            <a:r>
              <a:rPr lang="en-US" altLang="zh-CN" sz="2000" dirty="0">
                <a:solidFill>
                  <a:schemeClr val="bg1">
                    <a:lumMod val="95000"/>
                  </a:schemeClr>
                </a:solidFill>
              </a:rPr>
              <a:t>2%</a:t>
            </a:r>
            <a:r>
              <a:rPr lang="ja-JP" altLang="en-US" sz="2000" dirty="0">
                <a:solidFill>
                  <a:schemeClr val="bg1">
                    <a:lumMod val="95000"/>
                  </a:schemeClr>
                </a:solidFill>
              </a:rPr>
              <a:t>、ほぼ同じ</a:t>
            </a:r>
            <a:endParaRPr lang="en-US" altLang="ja-JP" sz="2000" dirty="0">
              <a:solidFill>
                <a:schemeClr val="bg1">
                  <a:lumMod val="95000"/>
                </a:schemeClr>
              </a:solidFill>
            </a:endParaRPr>
          </a:p>
          <a:p>
            <a:pPr lvl="2">
              <a:buFont typeface="Wingdings" panose="05000000000000000000" pitchFamily="2" charset="2"/>
              <a:buChar char="l"/>
            </a:pPr>
            <a:r>
              <a:rPr lang="ja-JP" altLang="en-US" sz="2400" dirty="0">
                <a:solidFill>
                  <a:schemeClr val="tx1"/>
                </a:solidFill>
              </a:rPr>
              <a:t>購入まで時間</a:t>
            </a:r>
            <a:endParaRPr lang="en-US" altLang="ja-JP" sz="2400" dirty="0">
              <a:solidFill>
                <a:schemeClr val="tx1"/>
              </a:solidFill>
            </a:endParaRPr>
          </a:p>
          <a:p>
            <a:pPr lvl="4">
              <a:buFont typeface="Wingdings" panose="05000000000000000000" pitchFamily="2" charset="2"/>
              <a:buChar char="l"/>
            </a:pPr>
            <a:r>
              <a:rPr lang="en-US" altLang="ja-JP" sz="2400" dirty="0">
                <a:solidFill>
                  <a:schemeClr val="tx1"/>
                </a:solidFill>
              </a:rPr>
              <a:t>1</a:t>
            </a:r>
            <a:r>
              <a:rPr lang="en-US" altLang="zh-CN" sz="2400" dirty="0">
                <a:solidFill>
                  <a:schemeClr val="tx1"/>
                </a:solidFill>
              </a:rPr>
              <a:t>4%</a:t>
            </a:r>
            <a:r>
              <a:rPr lang="ja-JP" altLang="en-US" sz="2400" dirty="0">
                <a:solidFill>
                  <a:schemeClr val="tx1"/>
                </a:solidFill>
              </a:rPr>
              <a:t>下がった</a:t>
            </a:r>
            <a:endParaRPr lang="en-US" altLang="ja-JP" sz="2400" dirty="0">
              <a:solidFill>
                <a:schemeClr val="tx1"/>
              </a:solidFill>
            </a:endParaRPr>
          </a:p>
          <a:p>
            <a:pPr lvl="2">
              <a:buFont typeface="Wingdings" panose="05000000000000000000" pitchFamily="2" charset="2"/>
              <a:buChar char="l"/>
            </a:pPr>
            <a:r>
              <a:rPr lang="en-US" altLang="ja-JP" sz="2400" dirty="0">
                <a:solidFill>
                  <a:schemeClr val="tx1"/>
                </a:solidFill>
              </a:rPr>
              <a:t>Pay</a:t>
            </a:r>
            <a:r>
              <a:rPr lang="ja-JP" altLang="en-US" sz="2400" dirty="0">
                <a:solidFill>
                  <a:schemeClr val="tx1"/>
                </a:solidFill>
              </a:rPr>
              <a:t> </a:t>
            </a:r>
            <a:r>
              <a:rPr lang="en-US" altLang="ja-JP" sz="2400" dirty="0">
                <a:solidFill>
                  <a:schemeClr val="tx1"/>
                </a:solidFill>
              </a:rPr>
              <a:t>Per Click</a:t>
            </a:r>
          </a:p>
          <a:p>
            <a:pPr lvl="4">
              <a:buFont typeface="Wingdings" panose="05000000000000000000" pitchFamily="2" charset="2"/>
              <a:buChar char="l"/>
            </a:pPr>
            <a:r>
              <a:rPr lang="en-US" altLang="ja-JP" sz="2400" dirty="0">
                <a:solidFill>
                  <a:schemeClr val="tx1"/>
                </a:solidFill>
              </a:rPr>
              <a:t>17</a:t>
            </a:r>
            <a:r>
              <a:rPr lang="en-US" altLang="zh-CN" sz="2400" dirty="0">
                <a:solidFill>
                  <a:schemeClr val="tx1"/>
                </a:solidFill>
              </a:rPr>
              <a:t>%</a:t>
            </a:r>
            <a:r>
              <a:rPr lang="ja-JP" altLang="en-US" sz="2400" dirty="0">
                <a:solidFill>
                  <a:schemeClr val="tx1"/>
                </a:solidFill>
              </a:rPr>
              <a:t>下がった</a:t>
            </a:r>
            <a:endParaRPr lang="en-US" altLang="ja-JP" sz="2400" dirty="0">
              <a:solidFill>
                <a:schemeClr val="tx1"/>
              </a:solidFill>
            </a:endParaRPr>
          </a:p>
          <a:p>
            <a:pPr lvl="2">
              <a:buFont typeface="Wingdings" panose="05000000000000000000" pitchFamily="2" charset="2"/>
              <a:buChar char="l"/>
            </a:pPr>
            <a:r>
              <a:rPr lang="ja-JP" altLang="en-US" sz="2400" dirty="0">
                <a:solidFill>
                  <a:schemeClr val="bg1">
                    <a:lumMod val="95000"/>
                  </a:schemeClr>
                </a:solidFill>
              </a:rPr>
              <a:t>満足度</a:t>
            </a:r>
            <a:endParaRPr lang="en-US" altLang="ja-JP" sz="2400" dirty="0">
              <a:solidFill>
                <a:schemeClr val="bg1">
                  <a:lumMod val="95000"/>
                </a:schemeClr>
              </a:solidFill>
            </a:endParaRPr>
          </a:p>
          <a:p>
            <a:pPr lvl="4">
              <a:buFont typeface="Wingdings" panose="05000000000000000000" pitchFamily="2" charset="2"/>
              <a:buChar char="l"/>
            </a:pPr>
            <a:r>
              <a:rPr lang="en-US" altLang="ja-JP" sz="2400" b="1" dirty="0">
                <a:solidFill>
                  <a:schemeClr val="bg1">
                    <a:lumMod val="95000"/>
                  </a:schemeClr>
                </a:solidFill>
              </a:rPr>
              <a:t>31%</a:t>
            </a:r>
            <a:r>
              <a:rPr lang="ja-JP" altLang="en-US" sz="2400" b="1" dirty="0">
                <a:solidFill>
                  <a:schemeClr val="bg1">
                    <a:lumMod val="95000"/>
                  </a:schemeClr>
                </a:solidFill>
              </a:rPr>
              <a:t>上がった</a:t>
            </a:r>
            <a:endParaRPr lang="en-US" altLang="ja-JP" sz="2400" b="1" dirty="0">
              <a:solidFill>
                <a:schemeClr val="bg1">
                  <a:lumMod val="95000"/>
                </a:schemeClr>
              </a:solidFill>
            </a:endParaRPr>
          </a:p>
          <a:p>
            <a:pPr lvl="4">
              <a:buFont typeface="Wingdings" panose="05000000000000000000" pitchFamily="2" charset="2"/>
              <a:buChar char="l"/>
            </a:pPr>
            <a:r>
              <a:rPr lang="ja-JP" altLang="en-US" sz="2400" dirty="0">
                <a:solidFill>
                  <a:schemeClr val="bg1">
                    <a:lumMod val="95000"/>
                  </a:schemeClr>
                </a:solidFill>
              </a:rPr>
              <a:t>満足度点数が</a:t>
            </a:r>
            <a:r>
              <a:rPr lang="en-US" altLang="ja-JP" sz="2400" dirty="0">
                <a:solidFill>
                  <a:schemeClr val="bg1">
                    <a:lumMod val="95000"/>
                  </a:schemeClr>
                </a:solidFill>
              </a:rPr>
              <a:t>2</a:t>
            </a:r>
            <a:r>
              <a:rPr lang="ja-JP" altLang="en-US" sz="2400" dirty="0">
                <a:solidFill>
                  <a:schemeClr val="bg1">
                    <a:lumMod val="95000"/>
                  </a:schemeClr>
                </a:solidFill>
              </a:rPr>
              <a:t>に近い</a:t>
            </a:r>
            <a:endParaRPr lang="en-US" altLang="ja-JP" sz="2400" dirty="0">
              <a:solidFill>
                <a:schemeClr val="bg1">
                  <a:lumMod val="95000"/>
                </a:schemeClr>
              </a:solidFill>
            </a:endParaRPr>
          </a:p>
        </p:txBody>
      </p:sp>
      <p:sp>
        <p:nvSpPr>
          <p:cNvPr id="10" name="椭圆 9">
            <a:extLst>
              <a:ext uri="{FF2B5EF4-FFF2-40B4-BE49-F238E27FC236}">
                <a16:creationId xmlns:a16="http://schemas.microsoft.com/office/drawing/2014/main" id="{26111F6F-683A-4F55-AF59-29E7A5F66CB3}"/>
              </a:ext>
            </a:extLst>
          </p:cNvPr>
          <p:cNvSpPr/>
          <p:nvPr/>
        </p:nvSpPr>
        <p:spPr>
          <a:xfrm rot="20374724">
            <a:off x="9318615" y="4942181"/>
            <a:ext cx="1045213" cy="282103"/>
          </a:xfrm>
          <a:prstGeom prst="ellipse">
            <a:avLst/>
          </a:prstGeom>
          <a:noFill/>
          <a:ln w="38100">
            <a:solidFill>
              <a:schemeClr val="accent4">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a:extLst>
              <a:ext uri="{FF2B5EF4-FFF2-40B4-BE49-F238E27FC236}">
                <a16:creationId xmlns:a16="http://schemas.microsoft.com/office/drawing/2014/main" id="{9BA18707-CB42-44E7-BE52-C4F745B307C4}"/>
              </a:ext>
            </a:extLst>
          </p:cNvPr>
          <p:cNvSpPr/>
          <p:nvPr/>
        </p:nvSpPr>
        <p:spPr>
          <a:xfrm rot="20214427">
            <a:off x="9319285" y="2320542"/>
            <a:ext cx="1045213" cy="303854"/>
          </a:xfrm>
          <a:prstGeom prst="ellipse">
            <a:avLst/>
          </a:prstGeom>
          <a:noFill/>
          <a:ln w="38100">
            <a:solidFill>
              <a:srgbClr val="A79B8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89007456"/>
      </p:ext>
    </p:extLst>
  </p:cSld>
  <p:clrMapOvr>
    <a:masterClrMapping/>
  </p:clrMapOvr>
  <mc:AlternateContent xmlns:mc="http://schemas.openxmlformats.org/markup-compatibility/2006" xmlns:p14="http://schemas.microsoft.com/office/powerpoint/2010/main">
    <mc:Choice Requires="p14">
      <p:transition spd="slow" p14:dur="2000" advTm="11946"/>
    </mc:Choice>
    <mc:Fallback xmlns="">
      <p:transition spd="slow" advTm="11946"/>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61A1C8-2EE3-40FC-AA45-4CCE63CCF7EB}"/>
              </a:ext>
            </a:extLst>
          </p:cNvPr>
          <p:cNvSpPr>
            <a:spLocks noGrp="1"/>
          </p:cNvSpPr>
          <p:nvPr>
            <p:ph type="title"/>
          </p:nvPr>
        </p:nvSpPr>
        <p:spPr/>
        <p:txBody>
          <a:bodyPr/>
          <a:lstStyle/>
          <a:p>
            <a:r>
              <a:rPr lang="ja-JP" altLang="en-US" dirty="0"/>
              <a:t>関連研究と設計方針</a:t>
            </a:r>
            <a:endParaRPr lang="en-US" altLang="ja-JP" dirty="0"/>
          </a:p>
        </p:txBody>
      </p:sp>
      <p:sp>
        <p:nvSpPr>
          <p:cNvPr id="3" name="文本占位符 2">
            <a:extLst>
              <a:ext uri="{FF2B5EF4-FFF2-40B4-BE49-F238E27FC236}">
                <a16:creationId xmlns:a16="http://schemas.microsoft.com/office/drawing/2014/main" id="{20B84D2A-CAB4-473E-A70C-EC2C747CAB00}"/>
              </a:ext>
            </a:extLst>
          </p:cNvPr>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939829353"/>
      </p:ext>
    </p:extLst>
  </p:cSld>
  <p:clrMapOvr>
    <a:masterClrMapping/>
  </p:clrMapOvr>
  <mc:AlternateContent xmlns:mc="http://schemas.openxmlformats.org/markup-compatibility/2006" xmlns:p14="http://schemas.microsoft.com/office/powerpoint/2010/main">
    <mc:Choice Requires="p14">
      <p:transition spd="slow" p14:dur="2000" advTm="2627"/>
    </mc:Choice>
    <mc:Fallback xmlns="">
      <p:transition spd="slow" advTm="2627"/>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2C1B6F-EFCF-4260-969E-C354B03B5ECA}"/>
              </a:ext>
            </a:extLst>
          </p:cNvPr>
          <p:cNvSpPr>
            <a:spLocks noGrp="1"/>
          </p:cNvSpPr>
          <p:nvPr>
            <p:ph type="title"/>
          </p:nvPr>
        </p:nvSpPr>
        <p:spPr/>
        <p:txBody>
          <a:bodyPr/>
          <a:lstStyle/>
          <a:p>
            <a:r>
              <a:rPr lang="ja-JP" altLang="en-US" dirty="0"/>
              <a:t>改善後のユーザーテスト</a:t>
            </a:r>
            <a:endParaRPr lang="zh-CN" altLang="en-US" dirty="0"/>
          </a:p>
        </p:txBody>
      </p:sp>
      <p:grpSp>
        <p:nvGrpSpPr>
          <p:cNvPr id="3" name="组合 2">
            <a:extLst>
              <a:ext uri="{FF2B5EF4-FFF2-40B4-BE49-F238E27FC236}">
                <a16:creationId xmlns:a16="http://schemas.microsoft.com/office/drawing/2014/main" id="{FD9B73D9-76F2-46BE-9B91-BB0B55AD2649}"/>
              </a:ext>
            </a:extLst>
          </p:cNvPr>
          <p:cNvGrpSpPr/>
          <p:nvPr/>
        </p:nvGrpSpPr>
        <p:grpSpPr>
          <a:xfrm>
            <a:off x="5847956" y="1737360"/>
            <a:ext cx="6350186" cy="4762640"/>
            <a:chOff x="5847956" y="1737360"/>
            <a:chExt cx="6350186" cy="4762640"/>
          </a:xfrm>
        </p:grpSpPr>
        <p:pic>
          <p:nvPicPr>
            <p:cNvPr id="5" name="图片 4">
              <a:extLst>
                <a:ext uri="{FF2B5EF4-FFF2-40B4-BE49-F238E27FC236}">
                  <a16:creationId xmlns:a16="http://schemas.microsoft.com/office/drawing/2014/main" id="{A09CBEFA-8022-4712-9F60-EB31DD5472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47956" y="1737360"/>
              <a:ext cx="3175093" cy="2381320"/>
            </a:xfrm>
            <a:prstGeom prst="rect">
              <a:avLst/>
            </a:prstGeom>
          </p:spPr>
        </p:pic>
        <p:pic>
          <p:nvPicPr>
            <p:cNvPr id="6" name="图片 5">
              <a:extLst>
                <a:ext uri="{FF2B5EF4-FFF2-40B4-BE49-F238E27FC236}">
                  <a16:creationId xmlns:a16="http://schemas.microsoft.com/office/drawing/2014/main" id="{DD212DB2-A7BA-43E1-80C1-12796B1CFD8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23049" y="1737360"/>
              <a:ext cx="3175093" cy="2381320"/>
            </a:xfrm>
            <a:prstGeom prst="rect">
              <a:avLst/>
            </a:prstGeom>
          </p:spPr>
        </p:pic>
        <p:pic>
          <p:nvPicPr>
            <p:cNvPr id="7" name="图片 6">
              <a:extLst>
                <a:ext uri="{FF2B5EF4-FFF2-40B4-BE49-F238E27FC236}">
                  <a16:creationId xmlns:a16="http://schemas.microsoft.com/office/drawing/2014/main" id="{FEC795B2-97A2-4B98-B201-8A07EFB82B1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47956" y="4118680"/>
              <a:ext cx="3175093" cy="2381320"/>
            </a:xfrm>
            <a:prstGeom prst="rect">
              <a:avLst/>
            </a:prstGeom>
          </p:spPr>
        </p:pic>
        <p:pic>
          <p:nvPicPr>
            <p:cNvPr id="8" name="图片 7">
              <a:extLst>
                <a:ext uri="{FF2B5EF4-FFF2-40B4-BE49-F238E27FC236}">
                  <a16:creationId xmlns:a16="http://schemas.microsoft.com/office/drawing/2014/main" id="{3EFD05DD-09CE-400E-9C09-F2860273CF5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023049" y="4118680"/>
              <a:ext cx="3175093" cy="2381320"/>
            </a:xfrm>
            <a:prstGeom prst="rect">
              <a:avLst/>
            </a:prstGeom>
          </p:spPr>
        </p:pic>
      </p:grpSp>
      <p:sp>
        <p:nvSpPr>
          <p:cNvPr id="9" name="内容占位符 2">
            <a:extLst>
              <a:ext uri="{FF2B5EF4-FFF2-40B4-BE49-F238E27FC236}">
                <a16:creationId xmlns:a16="http://schemas.microsoft.com/office/drawing/2014/main" id="{78890C86-6879-402A-8DE5-C2FA01BDFADA}"/>
              </a:ext>
            </a:extLst>
          </p:cNvPr>
          <p:cNvSpPr>
            <a:spLocks noGrp="1"/>
          </p:cNvSpPr>
          <p:nvPr>
            <p:ph idx="1"/>
          </p:nvPr>
        </p:nvSpPr>
        <p:spPr>
          <a:xfrm>
            <a:off x="1097279" y="1845734"/>
            <a:ext cx="4570203" cy="5012266"/>
          </a:xfrm>
        </p:spPr>
        <p:txBody>
          <a:bodyPr>
            <a:normAutofit/>
          </a:bodyPr>
          <a:lstStyle/>
          <a:p>
            <a:pPr>
              <a:buFont typeface="Wingdings" panose="05000000000000000000" pitchFamily="2" charset="2"/>
              <a:buChar char="l"/>
            </a:pPr>
            <a:r>
              <a:rPr lang="ja-JP" altLang="en-US" sz="2800" dirty="0"/>
              <a:t>改善した組み合わせる手法とカラーベースを比べる</a:t>
            </a:r>
            <a:endParaRPr lang="en-US" altLang="ja-JP" sz="2200" dirty="0"/>
          </a:p>
          <a:p>
            <a:pPr lvl="2">
              <a:buFont typeface="Wingdings" panose="05000000000000000000" pitchFamily="2" charset="2"/>
              <a:buChar char="l"/>
            </a:pPr>
            <a:r>
              <a:rPr lang="en-US" altLang="ja-JP" sz="2400" dirty="0">
                <a:solidFill>
                  <a:schemeClr val="bg1">
                    <a:lumMod val="95000"/>
                  </a:schemeClr>
                </a:solidFill>
              </a:rPr>
              <a:t>CTR</a:t>
            </a:r>
          </a:p>
          <a:p>
            <a:pPr lvl="4">
              <a:buFont typeface="Wingdings" panose="05000000000000000000" pitchFamily="2" charset="2"/>
              <a:buChar char="l"/>
            </a:pPr>
            <a:r>
              <a:rPr lang="en-US" altLang="zh-CN" sz="2000" dirty="0">
                <a:solidFill>
                  <a:schemeClr val="bg1">
                    <a:lumMod val="95000"/>
                  </a:schemeClr>
                </a:solidFill>
              </a:rPr>
              <a:t>2%</a:t>
            </a:r>
            <a:r>
              <a:rPr lang="ja-JP" altLang="en-US" sz="2000" dirty="0">
                <a:solidFill>
                  <a:schemeClr val="bg1">
                    <a:lumMod val="95000"/>
                  </a:schemeClr>
                </a:solidFill>
              </a:rPr>
              <a:t>、ほぼ同じ</a:t>
            </a:r>
            <a:endParaRPr lang="en-US" altLang="ja-JP" sz="2000" dirty="0">
              <a:solidFill>
                <a:schemeClr val="bg1">
                  <a:lumMod val="95000"/>
                </a:schemeClr>
              </a:solidFill>
            </a:endParaRPr>
          </a:p>
          <a:p>
            <a:pPr lvl="2">
              <a:buFont typeface="Wingdings" panose="05000000000000000000" pitchFamily="2" charset="2"/>
              <a:buChar char="l"/>
            </a:pPr>
            <a:r>
              <a:rPr lang="ja-JP" altLang="en-US" sz="2400" dirty="0">
                <a:solidFill>
                  <a:schemeClr val="bg1">
                    <a:lumMod val="95000"/>
                  </a:schemeClr>
                </a:solidFill>
              </a:rPr>
              <a:t>購入まで時間</a:t>
            </a:r>
            <a:endParaRPr lang="en-US" altLang="ja-JP" sz="2400" dirty="0">
              <a:solidFill>
                <a:schemeClr val="bg1">
                  <a:lumMod val="95000"/>
                </a:schemeClr>
              </a:solidFill>
            </a:endParaRPr>
          </a:p>
          <a:p>
            <a:pPr lvl="4">
              <a:buFont typeface="Wingdings" panose="05000000000000000000" pitchFamily="2" charset="2"/>
              <a:buChar char="l"/>
            </a:pPr>
            <a:r>
              <a:rPr lang="en-US" altLang="ja-JP" sz="2400" dirty="0">
                <a:solidFill>
                  <a:schemeClr val="bg1">
                    <a:lumMod val="95000"/>
                  </a:schemeClr>
                </a:solidFill>
              </a:rPr>
              <a:t>1</a:t>
            </a:r>
            <a:r>
              <a:rPr lang="en-US" altLang="zh-CN" sz="2400" dirty="0">
                <a:solidFill>
                  <a:schemeClr val="bg1">
                    <a:lumMod val="95000"/>
                  </a:schemeClr>
                </a:solidFill>
              </a:rPr>
              <a:t>4%</a:t>
            </a:r>
            <a:r>
              <a:rPr lang="ja-JP" altLang="en-US" sz="2400" dirty="0">
                <a:solidFill>
                  <a:schemeClr val="bg1">
                    <a:lumMod val="95000"/>
                  </a:schemeClr>
                </a:solidFill>
              </a:rPr>
              <a:t>下がった</a:t>
            </a:r>
            <a:endParaRPr lang="en-US" altLang="ja-JP" sz="2400" dirty="0">
              <a:solidFill>
                <a:schemeClr val="bg1">
                  <a:lumMod val="95000"/>
                </a:schemeClr>
              </a:solidFill>
            </a:endParaRPr>
          </a:p>
          <a:p>
            <a:pPr lvl="2">
              <a:buFont typeface="Wingdings" panose="05000000000000000000" pitchFamily="2" charset="2"/>
              <a:buChar char="l"/>
            </a:pPr>
            <a:r>
              <a:rPr lang="en-US" altLang="ja-JP" sz="2400" dirty="0">
                <a:solidFill>
                  <a:schemeClr val="bg1">
                    <a:lumMod val="95000"/>
                  </a:schemeClr>
                </a:solidFill>
              </a:rPr>
              <a:t>Pay</a:t>
            </a:r>
            <a:r>
              <a:rPr lang="ja-JP" altLang="en-US" sz="2400" dirty="0">
                <a:solidFill>
                  <a:schemeClr val="bg1">
                    <a:lumMod val="95000"/>
                  </a:schemeClr>
                </a:solidFill>
              </a:rPr>
              <a:t> </a:t>
            </a:r>
            <a:r>
              <a:rPr lang="en-US" altLang="ja-JP" sz="2400" dirty="0">
                <a:solidFill>
                  <a:schemeClr val="bg1">
                    <a:lumMod val="95000"/>
                  </a:schemeClr>
                </a:solidFill>
              </a:rPr>
              <a:t>Per Click</a:t>
            </a:r>
          </a:p>
          <a:p>
            <a:pPr lvl="4">
              <a:buFont typeface="Wingdings" panose="05000000000000000000" pitchFamily="2" charset="2"/>
              <a:buChar char="l"/>
            </a:pPr>
            <a:r>
              <a:rPr lang="en-US" altLang="ja-JP" sz="2400" dirty="0">
                <a:solidFill>
                  <a:schemeClr val="bg1">
                    <a:lumMod val="95000"/>
                  </a:schemeClr>
                </a:solidFill>
              </a:rPr>
              <a:t>17</a:t>
            </a:r>
            <a:r>
              <a:rPr lang="en-US" altLang="zh-CN" sz="2400" dirty="0">
                <a:solidFill>
                  <a:schemeClr val="bg1">
                    <a:lumMod val="95000"/>
                  </a:schemeClr>
                </a:solidFill>
              </a:rPr>
              <a:t>%</a:t>
            </a:r>
            <a:r>
              <a:rPr lang="ja-JP" altLang="en-US" sz="2400" dirty="0">
                <a:solidFill>
                  <a:schemeClr val="bg1">
                    <a:lumMod val="95000"/>
                  </a:schemeClr>
                </a:solidFill>
              </a:rPr>
              <a:t>下がった</a:t>
            </a:r>
            <a:endParaRPr lang="en-US" altLang="ja-JP" sz="2400" dirty="0">
              <a:solidFill>
                <a:schemeClr val="bg1">
                  <a:lumMod val="95000"/>
                </a:schemeClr>
              </a:solidFill>
            </a:endParaRPr>
          </a:p>
          <a:p>
            <a:pPr lvl="2">
              <a:buFont typeface="Wingdings" panose="05000000000000000000" pitchFamily="2" charset="2"/>
              <a:buChar char="l"/>
            </a:pPr>
            <a:r>
              <a:rPr lang="ja-JP" altLang="en-US" sz="2400" dirty="0">
                <a:solidFill>
                  <a:schemeClr val="tx1"/>
                </a:solidFill>
              </a:rPr>
              <a:t>満足度</a:t>
            </a:r>
            <a:endParaRPr lang="en-US" altLang="ja-JP" sz="2400" dirty="0">
              <a:solidFill>
                <a:schemeClr val="tx1"/>
              </a:solidFill>
            </a:endParaRPr>
          </a:p>
          <a:p>
            <a:pPr lvl="4">
              <a:buFont typeface="Wingdings" panose="05000000000000000000" pitchFamily="2" charset="2"/>
              <a:buChar char="l"/>
            </a:pPr>
            <a:r>
              <a:rPr lang="en-US" altLang="ja-JP" sz="2400" b="1" dirty="0">
                <a:solidFill>
                  <a:srgbClr val="FF0000"/>
                </a:solidFill>
              </a:rPr>
              <a:t>31%</a:t>
            </a:r>
            <a:r>
              <a:rPr lang="ja-JP" altLang="en-US" sz="2400" b="1" dirty="0">
                <a:solidFill>
                  <a:srgbClr val="FF0000"/>
                </a:solidFill>
              </a:rPr>
              <a:t>上がった</a:t>
            </a:r>
            <a:endParaRPr lang="en-US" altLang="ja-JP" sz="2400" b="1" dirty="0">
              <a:solidFill>
                <a:srgbClr val="FF0000"/>
              </a:solidFill>
            </a:endParaRPr>
          </a:p>
          <a:p>
            <a:pPr lvl="4">
              <a:buFont typeface="Wingdings" panose="05000000000000000000" pitchFamily="2" charset="2"/>
              <a:buChar char="l"/>
            </a:pPr>
            <a:r>
              <a:rPr lang="ja-JP" altLang="en-US" sz="2400" dirty="0"/>
              <a:t>満足度点数が</a:t>
            </a:r>
            <a:r>
              <a:rPr lang="en-US" altLang="ja-JP" sz="2400" dirty="0"/>
              <a:t>2</a:t>
            </a:r>
            <a:r>
              <a:rPr lang="ja-JP" altLang="en-US" sz="2400" dirty="0"/>
              <a:t>に近い</a:t>
            </a:r>
            <a:endParaRPr lang="en-US" altLang="ja-JP" sz="2400" dirty="0"/>
          </a:p>
        </p:txBody>
      </p:sp>
      <p:sp>
        <p:nvSpPr>
          <p:cNvPr id="10" name="椭圆 9">
            <a:extLst>
              <a:ext uri="{FF2B5EF4-FFF2-40B4-BE49-F238E27FC236}">
                <a16:creationId xmlns:a16="http://schemas.microsoft.com/office/drawing/2014/main" id="{26111F6F-683A-4F55-AF59-29E7A5F66CB3}"/>
              </a:ext>
            </a:extLst>
          </p:cNvPr>
          <p:cNvSpPr/>
          <p:nvPr/>
        </p:nvSpPr>
        <p:spPr>
          <a:xfrm rot="1633009">
            <a:off x="6128956" y="4463292"/>
            <a:ext cx="1324094" cy="464653"/>
          </a:xfrm>
          <a:prstGeom prst="ellipse">
            <a:avLst/>
          </a:prstGeom>
          <a:noFill/>
          <a:ln w="38100">
            <a:solidFill>
              <a:schemeClr val="accent4">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805389009"/>
      </p:ext>
    </p:extLst>
  </p:cSld>
  <p:clrMapOvr>
    <a:masterClrMapping/>
  </p:clrMapOvr>
  <mc:AlternateContent xmlns:mc="http://schemas.openxmlformats.org/markup-compatibility/2006" xmlns:p14="http://schemas.microsoft.com/office/powerpoint/2010/main">
    <mc:Choice Requires="p14">
      <p:transition spd="slow" p14:dur="2000" advTm="26906"/>
    </mc:Choice>
    <mc:Fallback xmlns="">
      <p:transition spd="slow" advTm="26906"/>
    </mc:Fallback>
  </mc:AlternateContent>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537A04-F7AE-4554-AEAF-01A83F94A040}"/>
              </a:ext>
            </a:extLst>
          </p:cNvPr>
          <p:cNvSpPr>
            <a:spLocks noGrp="1"/>
          </p:cNvSpPr>
          <p:nvPr>
            <p:ph type="title"/>
          </p:nvPr>
        </p:nvSpPr>
        <p:spPr/>
        <p:txBody>
          <a:bodyPr/>
          <a:lstStyle/>
          <a:p>
            <a:r>
              <a:rPr lang="ja-JP" altLang="en-US" dirty="0"/>
              <a:t>システム全体像</a:t>
            </a:r>
            <a:endParaRPr lang="zh-CN" altLang="en-US" dirty="0"/>
          </a:p>
        </p:txBody>
      </p:sp>
      <p:grpSp>
        <p:nvGrpSpPr>
          <p:cNvPr id="5" name="组合 4">
            <a:extLst>
              <a:ext uri="{FF2B5EF4-FFF2-40B4-BE49-F238E27FC236}">
                <a16:creationId xmlns:a16="http://schemas.microsoft.com/office/drawing/2014/main" id="{1E223223-F8C6-4FC9-9184-55D20DA922C1}"/>
              </a:ext>
            </a:extLst>
          </p:cNvPr>
          <p:cNvGrpSpPr/>
          <p:nvPr/>
        </p:nvGrpSpPr>
        <p:grpSpPr>
          <a:xfrm>
            <a:off x="1118142" y="1796359"/>
            <a:ext cx="9777073" cy="4516897"/>
            <a:chOff x="322782" y="443312"/>
            <a:chExt cx="10588712" cy="5791317"/>
          </a:xfrm>
        </p:grpSpPr>
        <p:pic>
          <p:nvPicPr>
            <p:cNvPr id="6" name="图片 5">
              <a:extLst>
                <a:ext uri="{FF2B5EF4-FFF2-40B4-BE49-F238E27FC236}">
                  <a16:creationId xmlns:a16="http://schemas.microsoft.com/office/drawing/2014/main" id="{788245E7-8A7F-4C16-9385-4D27BFDFD47C}"/>
                </a:ext>
              </a:extLst>
            </p:cNvPr>
            <p:cNvPicPr>
              <a:picLocks noChangeAspect="1"/>
            </p:cNvPicPr>
            <p:nvPr/>
          </p:nvPicPr>
          <p:blipFill>
            <a:blip r:embed="rId2"/>
            <a:stretch>
              <a:fillRect/>
            </a:stretch>
          </p:blipFill>
          <p:spPr>
            <a:xfrm>
              <a:off x="349886" y="619678"/>
              <a:ext cx="2095500" cy="2380615"/>
            </a:xfrm>
            <a:prstGeom prst="rect">
              <a:avLst/>
            </a:prstGeom>
          </p:spPr>
        </p:pic>
        <p:pic>
          <p:nvPicPr>
            <p:cNvPr id="7" name="图片 6">
              <a:extLst>
                <a:ext uri="{FF2B5EF4-FFF2-40B4-BE49-F238E27FC236}">
                  <a16:creationId xmlns:a16="http://schemas.microsoft.com/office/drawing/2014/main" id="{2FAC7ACB-61CD-4BA5-8927-27AD1B162213}"/>
                </a:ext>
              </a:extLst>
            </p:cNvPr>
            <p:cNvPicPr>
              <a:picLocks noChangeAspect="1"/>
            </p:cNvPicPr>
            <p:nvPr/>
          </p:nvPicPr>
          <p:blipFill>
            <a:blip r:embed="rId3"/>
            <a:stretch>
              <a:fillRect/>
            </a:stretch>
          </p:blipFill>
          <p:spPr>
            <a:xfrm>
              <a:off x="7441247" y="443312"/>
              <a:ext cx="2707005" cy="2228850"/>
            </a:xfrm>
            <a:prstGeom prst="rect">
              <a:avLst/>
            </a:prstGeom>
          </p:spPr>
        </p:pic>
        <p:sp>
          <p:nvSpPr>
            <p:cNvPr id="8" name="圆角矩形 9">
              <a:extLst>
                <a:ext uri="{FF2B5EF4-FFF2-40B4-BE49-F238E27FC236}">
                  <a16:creationId xmlns:a16="http://schemas.microsoft.com/office/drawing/2014/main" id="{D29A217D-AE1E-409C-8818-DC829A3BCFE6}"/>
                </a:ext>
              </a:extLst>
            </p:cNvPr>
            <p:cNvSpPr/>
            <p:nvPr/>
          </p:nvSpPr>
          <p:spPr>
            <a:xfrm>
              <a:off x="322782" y="4225730"/>
              <a:ext cx="2746621" cy="1934490"/>
            </a:xfrm>
            <a:prstGeom prst="round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zh-CN" sz="3600">
                  <a:solidFill>
                    <a:schemeClr val="tx1"/>
                  </a:solidFill>
                </a:rPr>
                <a:t>レコメンド</a:t>
              </a:r>
            </a:p>
            <a:p>
              <a:pPr algn="ctr"/>
              <a:r>
                <a:rPr lang="ja-JP" altLang="zh-CN" sz="3600">
                  <a:solidFill>
                    <a:schemeClr val="tx1"/>
                  </a:solidFill>
                </a:rPr>
                <a:t>エンジン</a:t>
              </a:r>
            </a:p>
          </p:txBody>
        </p:sp>
        <p:pic>
          <p:nvPicPr>
            <p:cNvPr id="9" name="图片 8">
              <a:extLst>
                <a:ext uri="{FF2B5EF4-FFF2-40B4-BE49-F238E27FC236}">
                  <a16:creationId xmlns:a16="http://schemas.microsoft.com/office/drawing/2014/main" id="{E7C81EF1-1BAA-4963-AF4C-63C3DA25C86C}"/>
                </a:ext>
              </a:extLst>
            </p:cNvPr>
            <p:cNvPicPr>
              <a:picLocks noChangeAspect="1"/>
            </p:cNvPicPr>
            <p:nvPr/>
          </p:nvPicPr>
          <p:blipFill>
            <a:blip r:embed="rId4"/>
            <a:stretch>
              <a:fillRect/>
            </a:stretch>
          </p:blipFill>
          <p:spPr>
            <a:xfrm>
              <a:off x="8292754" y="4300139"/>
              <a:ext cx="2618740" cy="1743075"/>
            </a:xfrm>
            <a:prstGeom prst="rect">
              <a:avLst/>
            </a:prstGeom>
          </p:spPr>
        </p:pic>
        <p:cxnSp>
          <p:nvCxnSpPr>
            <p:cNvPr id="10" name="直接箭头连接符 9">
              <a:extLst>
                <a:ext uri="{FF2B5EF4-FFF2-40B4-BE49-F238E27FC236}">
                  <a16:creationId xmlns:a16="http://schemas.microsoft.com/office/drawing/2014/main" id="{9F0760FE-E718-4E15-83C6-1A94FE681F22}"/>
                </a:ext>
              </a:extLst>
            </p:cNvPr>
            <p:cNvCxnSpPr/>
            <p:nvPr/>
          </p:nvCxnSpPr>
          <p:spPr>
            <a:xfrm flipV="1">
              <a:off x="2859405" y="1398482"/>
              <a:ext cx="3698875" cy="635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36EBDC57-D032-4866-821F-C4768326D401}"/>
                </a:ext>
              </a:extLst>
            </p:cNvPr>
            <p:cNvCxnSpPr/>
            <p:nvPr/>
          </p:nvCxnSpPr>
          <p:spPr>
            <a:xfrm>
              <a:off x="8794750" y="2748280"/>
              <a:ext cx="4445" cy="1136015"/>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2" name="直接箭头连接符 11">
              <a:extLst>
                <a:ext uri="{FF2B5EF4-FFF2-40B4-BE49-F238E27FC236}">
                  <a16:creationId xmlns:a16="http://schemas.microsoft.com/office/drawing/2014/main" id="{035AFF09-A9E2-45E6-BB0E-08ECCB31BE1C}"/>
                </a:ext>
              </a:extLst>
            </p:cNvPr>
            <p:cNvCxnSpPr/>
            <p:nvPr/>
          </p:nvCxnSpPr>
          <p:spPr>
            <a:xfrm flipH="1" flipV="1">
              <a:off x="3593946" y="5535930"/>
              <a:ext cx="2910840" cy="1271"/>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3" name="直接箭头连接符 12">
              <a:extLst>
                <a:ext uri="{FF2B5EF4-FFF2-40B4-BE49-F238E27FC236}">
                  <a16:creationId xmlns:a16="http://schemas.microsoft.com/office/drawing/2014/main" id="{47FCF6C3-1442-46A7-8E51-F32CBBD2933B}"/>
                </a:ext>
              </a:extLst>
            </p:cNvPr>
            <p:cNvCxnSpPr/>
            <p:nvPr/>
          </p:nvCxnSpPr>
          <p:spPr>
            <a:xfrm>
              <a:off x="3633524" y="5042535"/>
              <a:ext cx="2870200" cy="1271"/>
            </a:xfrm>
            <a:prstGeom prst="straightConnector1">
              <a:avLst/>
            </a:prstGeom>
            <a:ln w="38100">
              <a:solidFill>
                <a:srgbClr val="7030A0"/>
              </a:solidFill>
              <a:tailEnd type="arrow"/>
            </a:ln>
          </p:spPr>
          <p:style>
            <a:lnRef idx="1">
              <a:schemeClr val="accent1"/>
            </a:lnRef>
            <a:fillRef idx="0">
              <a:schemeClr val="accent1"/>
            </a:fillRef>
            <a:effectRef idx="0">
              <a:schemeClr val="accent1"/>
            </a:effectRef>
            <a:fontRef idx="minor">
              <a:schemeClr val="tx1"/>
            </a:fontRef>
          </p:style>
        </p:cxnSp>
        <p:pic>
          <p:nvPicPr>
            <p:cNvPr id="14" name="图片 13">
              <a:extLst>
                <a:ext uri="{FF2B5EF4-FFF2-40B4-BE49-F238E27FC236}">
                  <a16:creationId xmlns:a16="http://schemas.microsoft.com/office/drawing/2014/main" id="{81CF49D7-1B34-48CD-BBF8-8EC03AD3DF14}"/>
                </a:ext>
              </a:extLst>
            </p:cNvPr>
            <p:cNvPicPr>
              <a:picLocks noChangeAspect="1"/>
            </p:cNvPicPr>
            <p:nvPr/>
          </p:nvPicPr>
          <p:blipFill>
            <a:blip r:embed="rId5"/>
            <a:stretch>
              <a:fillRect/>
            </a:stretch>
          </p:blipFill>
          <p:spPr>
            <a:xfrm>
              <a:off x="7648424" y="3853379"/>
              <a:ext cx="1533525" cy="2381250"/>
            </a:xfrm>
            <a:prstGeom prst="rect">
              <a:avLst/>
            </a:prstGeom>
          </p:spPr>
        </p:pic>
        <p:cxnSp>
          <p:nvCxnSpPr>
            <p:cNvPr id="15" name="直接箭头连接符 14">
              <a:extLst>
                <a:ext uri="{FF2B5EF4-FFF2-40B4-BE49-F238E27FC236}">
                  <a16:creationId xmlns:a16="http://schemas.microsoft.com/office/drawing/2014/main" id="{9BABB02C-B6AE-4775-976E-91B625E1E908}"/>
                </a:ext>
              </a:extLst>
            </p:cNvPr>
            <p:cNvCxnSpPr/>
            <p:nvPr/>
          </p:nvCxnSpPr>
          <p:spPr>
            <a:xfrm flipH="1">
              <a:off x="2910205" y="1857869"/>
              <a:ext cx="3554095" cy="0"/>
            </a:xfrm>
            <a:prstGeom prst="straightConnector1">
              <a:avLst/>
            </a:prstGeom>
            <a:ln w="38100">
              <a:solidFill>
                <a:srgbClr val="7030A0"/>
              </a:solidFill>
              <a:tailEnd type="arrow"/>
            </a:ln>
          </p:spPr>
          <p:style>
            <a:lnRef idx="1">
              <a:schemeClr val="accent1"/>
            </a:lnRef>
            <a:fillRef idx="0">
              <a:schemeClr val="accent1"/>
            </a:fillRef>
            <a:effectRef idx="0">
              <a:schemeClr val="accent1"/>
            </a:effectRef>
            <a:fontRef idx="minor">
              <a:schemeClr val="tx1"/>
            </a:fontRef>
          </p:style>
        </p:cxnSp>
        <p:cxnSp>
          <p:nvCxnSpPr>
            <p:cNvPr id="16" name="直接箭头连接符 15">
              <a:extLst>
                <a:ext uri="{FF2B5EF4-FFF2-40B4-BE49-F238E27FC236}">
                  <a16:creationId xmlns:a16="http://schemas.microsoft.com/office/drawing/2014/main" id="{6048FA39-C29A-4D11-A85E-6968C15DE124}"/>
                </a:ext>
              </a:extLst>
            </p:cNvPr>
            <p:cNvCxnSpPr/>
            <p:nvPr/>
          </p:nvCxnSpPr>
          <p:spPr>
            <a:xfrm flipV="1">
              <a:off x="8222269" y="2778125"/>
              <a:ext cx="0" cy="1126490"/>
            </a:xfrm>
            <a:prstGeom prst="straightConnector1">
              <a:avLst/>
            </a:prstGeom>
            <a:ln w="38100">
              <a:solidFill>
                <a:srgbClr val="7030A0"/>
              </a:solidFill>
              <a:tailEnd type="arrow"/>
            </a:ln>
          </p:spPr>
          <p:style>
            <a:lnRef idx="1">
              <a:schemeClr val="accent1"/>
            </a:lnRef>
            <a:fillRef idx="0">
              <a:schemeClr val="accent1"/>
            </a:fillRef>
            <a:effectRef idx="0">
              <a:schemeClr val="accent1"/>
            </a:effectRef>
            <a:fontRef idx="minor">
              <a:schemeClr val="tx1"/>
            </a:fontRef>
          </p:style>
        </p:cxnSp>
        <p:sp>
          <p:nvSpPr>
            <p:cNvPr id="17" name="文本框 16">
              <a:extLst>
                <a:ext uri="{FF2B5EF4-FFF2-40B4-BE49-F238E27FC236}">
                  <a16:creationId xmlns:a16="http://schemas.microsoft.com/office/drawing/2014/main" id="{FE147F19-EA0F-4701-BF89-B5AA9B414A5B}"/>
                </a:ext>
              </a:extLst>
            </p:cNvPr>
            <p:cNvSpPr txBox="1"/>
            <p:nvPr/>
          </p:nvSpPr>
          <p:spPr>
            <a:xfrm>
              <a:off x="3590925" y="942975"/>
              <a:ext cx="1698625" cy="398780"/>
            </a:xfrm>
            <a:prstGeom prst="rect">
              <a:avLst/>
            </a:prstGeom>
            <a:noFill/>
          </p:spPr>
          <p:txBody>
            <a:bodyPr wrap="none" rtlCol="0">
              <a:spAutoFit/>
            </a:bodyPr>
            <a:lstStyle/>
            <a:p>
              <a:r>
                <a:rPr lang="en-US" altLang="zh-CN" sz="2000" b="1" dirty="0"/>
                <a:t>1</a:t>
              </a:r>
              <a:r>
                <a:rPr lang="ja-JP" altLang="en-US" sz="2000" b="1" dirty="0"/>
                <a:t>．閲覧と購入</a:t>
              </a:r>
            </a:p>
          </p:txBody>
        </p:sp>
        <p:sp>
          <p:nvSpPr>
            <p:cNvPr id="18" name="文本框 17">
              <a:extLst>
                <a:ext uri="{FF2B5EF4-FFF2-40B4-BE49-F238E27FC236}">
                  <a16:creationId xmlns:a16="http://schemas.microsoft.com/office/drawing/2014/main" id="{7F2FF1F4-9017-4054-9D52-5EE668868DC8}"/>
                </a:ext>
              </a:extLst>
            </p:cNvPr>
            <p:cNvSpPr txBox="1"/>
            <p:nvPr/>
          </p:nvSpPr>
          <p:spPr>
            <a:xfrm>
              <a:off x="8799195" y="3088005"/>
              <a:ext cx="1678305" cy="398780"/>
            </a:xfrm>
            <a:prstGeom prst="rect">
              <a:avLst/>
            </a:prstGeom>
            <a:noFill/>
          </p:spPr>
          <p:txBody>
            <a:bodyPr wrap="none" rtlCol="0">
              <a:spAutoFit/>
            </a:bodyPr>
            <a:lstStyle/>
            <a:p>
              <a:r>
                <a:rPr lang="en-US" altLang="zh-CN" sz="2000" b="1" dirty="0"/>
                <a:t>2</a:t>
              </a:r>
              <a:r>
                <a:rPr lang="ja-JP" altLang="en-US" sz="2000" b="1" dirty="0"/>
                <a:t>．データ記録</a:t>
              </a:r>
            </a:p>
          </p:txBody>
        </p:sp>
        <p:sp>
          <p:nvSpPr>
            <p:cNvPr id="19" name="文本框 18">
              <a:extLst>
                <a:ext uri="{FF2B5EF4-FFF2-40B4-BE49-F238E27FC236}">
                  <a16:creationId xmlns:a16="http://schemas.microsoft.com/office/drawing/2014/main" id="{0133D075-7706-40DB-A72A-F8184DAB86E6}"/>
                </a:ext>
              </a:extLst>
            </p:cNvPr>
            <p:cNvSpPr txBox="1"/>
            <p:nvPr/>
          </p:nvSpPr>
          <p:spPr>
            <a:xfrm>
              <a:off x="3897001" y="5537200"/>
              <a:ext cx="2599690" cy="398780"/>
            </a:xfrm>
            <a:prstGeom prst="rect">
              <a:avLst/>
            </a:prstGeom>
            <a:noFill/>
          </p:spPr>
          <p:txBody>
            <a:bodyPr wrap="none" rtlCol="0">
              <a:spAutoFit/>
            </a:bodyPr>
            <a:lstStyle/>
            <a:p>
              <a:r>
                <a:rPr lang="en-US" altLang="zh-CN" sz="2000" b="1" dirty="0"/>
                <a:t>3</a:t>
              </a:r>
              <a:r>
                <a:rPr lang="ja-JP" altLang="en-US" sz="2000" b="1" dirty="0"/>
                <a:t>．エンジンを呼び出す</a:t>
              </a:r>
            </a:p>
          </p:txBody>
        </p:sp>
        <p:sp>
          <p:nvSpPr>
            <p:cNvPr id="20" name="文本框 19">
              <a:extLst>
                <a:ext uri="{FF2B5EF4-FFF2-40B4-BE49-F238E27FC236}">
                  <a16:creationId xmlns:a16="http://schemas.microsoft.com/office/drawing/2014/main" id="{D07F8A45-92DC-45F6-A70F-96D24B6AF5A6}"/>
                </a:ext>
              </a:extLst>
            </p:cNvPr>
            <p:cNvSpPr txBox="1"/>
            <p:nvPr/>
          </p:nvSpPr>
          <p:spPr>
            <a:xfrm>
              <a:off x="3893232" y="4588300"/>
              <a:ext cx="1999615" cy="398780"/>
            </a:xfrm>
            <a:prstGeom prst="rect">
              <a:avLst/>
            </a:prstGeom>
            <a:noFill/>
          </p:spPr>
          <p:txBody>
            <a:bodyPr wrap="none" rtlCol="0">
              <a:spAutoFit/>
            </a:bodyPr>
            <a:lstStyle/>
            <a:p>
              <a:r>
                <a:rPr lang="en-US" altLang="zh-CN" sz="2000" b="1" dirty="0"/>
                <a:t>4</a:t>
              </a:r>
              <a:r>
                <a:rPr lang="ja-JP" altLang="en-US" sz="2000" b="1" dirty="0"/>
                <a:t>．レコメンド出力</a:t>
              </a:r>
            </a:p>
          </p:txBody>
        </p:sp>
        <p:sp>
          <p:nvSpPr>
            <p:cNvPr id="21" name="文本框 20">
              <a:extLst>
                <a:ext uri="{FF2B5EF4-FFF2-40B4-BE49-F238E27FC236}">
                  <a16:creationId xmlns:a16="http://schemas.microsoft.com/office/drawing/2014/main" id="{54B8107B-E730-40B2-A4BD-39F35047295D}"/>
                </a:ext>
              </a:extLst>
            </p:cNvPr>
            <p:cNvSpPr txBox="1"/>
            <p:nvPr/>
          </p:nvSpPr>
          <p:spPr>
            <a:xfrm>
              <a:off x="6618259" y="3117215"/>
              <a:ext cx="1503045" cy="398780"/>
            </a:xfrm>
            <a:prstGeom prst="rect">
              <a:avLst/>
            </a:prstGeom>
            <a:noFill/>
          </p:spPr>
          <p:txBody>
            <a:bodyPr wrap="none" rtlCol="0">
              <a:spAutoFit/>
            </a:bodyPr>
            <a:lstStyle/>
            <a:p>
              <a:r>
                <a:rPr lang="en-US" altLang="zh-CN" sz="2000" b="1" dirty="0"/>
                <a:t>5</a:t>
              </a:r>
              <a:r>
                <a:rPr lang="ja-JP" altLang="en-US" sz="2000" b="1" dirty="0"/>
                <a:t>．結果転送</a:t>
              </a:r>
            </a:p>
          </p:txBody>
        </p:sp>
        <p:sp>
          <p:nvSpPr>
            <p:cNvPr id="22" name="文本框 21">
              <a:extLst>
                <a:ext uri="{FF2B5EF4-FFF2-40B4-BE49-F238E27FC236}">
                  <a16:creationId xmlns:a16="http://schemas.microsoft.com/office/drawing/2014/main" id="{58987055-B53E-4FD6-A6B3-A14236A0EFE1}"/>
                </a:ext>
              </a:extLst>
            </p:cNvPr>
            <p:cNvSpPr txBox="1"/>
            <p:nvPr/>
          </p:nvSpPr>
          <p:spPr>
            <a:xfrm>
              <a:off x="3241675" y="1838960"/>
              <a:ext cx="2890520" cy="398780"/>
            </a:xfrm>
            <a:prstGeom prst="rect">
              <a:avLst/>
            </a:prstGeom>
            <a:noFill/>
          </p:spPr>
          <p:txBody>
            <a:bodyPr wrap="none" rtlCol="0">
              <a:spAutoFit/>
            </a:bodyPr>
            <a:lstStyle/>
            <a:p>
              <a:r>
                <a:rPr lang="en-US" altLang="zh-CN" sz="2000" b="1" dirty="0"/>
                <a:t>6</a:t>
              </a:r>
              <a:r>
                <a:rPr lang="ja-JP" altLang="en-US" sz="2000" b="1" dirty="0"/>
                <a:t>．おすすめアイテム表示</a:t>
              </a:r>
            </a:p>
          </p:txBody>
        </p:sp>
      </p:grpSp>
    </p:spTree>
    <p:extLst>
      <p:ext uri="{BB962C8B-B14F-4D97-AF65-F5344CB8AC3E}">
        <p14:creationId xmlns:p14="http://schemas.microsoft.com/office/powerpoint/2010/main" val="1692928762"/>
      </p:ext>
    </p:extLst>
  </p:cSld>
  <p:clrMapOvr>
    <a:masterClrMapping/>
  </p:clrMapOvr>
  <mc:AlternateContent xmlns:mc="http://schemas.openxmlformats.org/markup-compatibility/2006" xmlns:p14="http://schemas.microsoft.com/office/powerpoint/2010/main">
    <mc:Choice Requires="p14">
      <p:transition spd="slow" p14:dur="2000" advTm="44190"/>
    </mc:Choice>
    <mc:Fallback xmlns="">
      <p:transition spd="slow" advTm="44190"/>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9DBA81-86CB-40C9-A30F-D0DF9F32BE81}"/>
              </a:ext>
            </a:extLst>
          </p:cNvPr>
          <p:cNvSpPr>
            <a:spLocks noGrp="1"/>
          </p:cNvSpPr>
          <p:nvPr>
            <p:ph type="title"/>
          </p:nvPr>
        </p:nvSpPr>
        <p:spPr/>
        <p:txBody>
          <a:bodyPr/>
          <a:lstStyle/>
          <a:p>
            <a:r>
              <a:rPr lang="ja-JP" altLang="en-US" dirty="0"/>
              <a:t>調性格計算のプロセス（</a:t>
            </a:r>
            <a:r>
              <a:rPr lang="en-US" altLang="zh-CN" dirty="0"/>
              <a:t>1/4</a:t>
            </a:r>
            <a:r>
              <a:rPr lang="ja-JP" altLang="en-US" dirty="0"/>
              <a:t>）</a:t>
            </a:r>
            <a:endParaRPr lang="zh-CN" altLang="en-US" dirty="0"/>
          </a:p>
        </p:txBody>
      </p:sp>
      <p:sp>
        <p:nvSpPr>
          <p:cNvPr id="3" name="内容占位符 2">
            <a:extLst>
              <a:ext uri="{FF2B5EF4-FFF2-40B4-BE49-F238E27FC236}">
                <a16:creationId xmlns:a16="http://schemas.microsoft.com/office/drawing/2014/main" id="{2EB1EC06-F8C3-4245-9670-DD7C20B20DD1}"/>
              </a:ext>
            </a:extLst>
          </p:cNvPr>
          <p:cNvSpPr>
            <a:spLocks noGrp="1"/>
          </p:cNvSpPr>
          <p:nvPr>
            <p:ph idx="1"/>
          </p:nvPr>
        </p:nvSpPr>
        <p:spPr>
          <a:xfrm>
            <a:off x="1097280" y="1845734"/>
            <a:ext cx="7874192" cy="3985723"/>
          </a:xfrm>
        </p:spPr>
        <p:txBody>
          <a:bodyPr>
            <a:normAutofit/>
          </a:bodyPr>
          <a:lstStyle/>
          <a:p>
            <a:pPr>
              <a:buFont typeface="Wingdings" panose="05000000000000000000" pitchFamily="2" charset="2"/>
              <a:buChar char="l"/>
            </a:pPr>
            <a:r>
              <a:rPr lang="ja-JP" altLang="en-US" sz="2800" dirty="0"/>
              <a:t>商品画像のメイン</a:t>
            </a:r>
            <a:r>
              <a:rPr lang="en-US" altLang="ja-JP" sz="2800" dirty="0"/>
              <a:t>RGB</a:t>
            </a:r>
            <a:r>
              <a:rPr lang="ja-JP" altLang="en-US" sz="2800" dirty="0"/>
              <a:t>色を取得</a:t>
            </a:r>
            <a:endParaRPr lang="en-US" altLang="ja-JP" sz="2800" dirty="0"/>
          </a:p>
          <a:p>
            <a:pPr lvl="2">
              <a:buFont typeface="Wingdings" panose="05000000000000000000" pitchFamily="2" charset="2"/>
              <a:buChar char="l"/>
            </a:pPr>
            <a:r>
              <a:rPr lang="ja-JP" altLang="en-US" sz="2200" dirty="0"/>
              <a:t>閾値分割法より商品画像の枠を抽出</a:t>
            </a:r>
            <a:endParaRPr lang="en-US" altLang="ja-JP" sz="2200" dirty="0"/>
          </a:p>
          <a:p>
            <a:pPr lvl="2">
              <a:buFont typeface="Wingdings" panose="05000000000000000000" pitchFamily="2" charset="2"/>
              <a:buChar char="l"/>
            </a:pPr>
            <a:r>
              <a:rPr lang="en-US" altLang="ja-JP" sz="2200" dirty="0">
                <a:solidFill>
                  <a:schemeClr val="bg1">
                    <a:lumMod val="95000"/>
                  </a:schemeClr>
                </a:solidFill>
              </a:rPr>
              <a:t>HSV</a:t>
            </a:r>
            <a:r>
              <a:rPr lang="ja-JP" altLang="en-US" sz="2200" dirty="0">
                <a:solidFill>
                  <a:schemeClr val="bg1">
                    <a:lumMod val="95000"/>
                  </a:schemeClr>
                </a:solidFill>
              </a:rPr>
              <a:t>空間に変更、ヒストグラムを求める</a:t>
            </a:r>
            <a:endParaRPr lang="en-US" altLang="ja-JP" sz="2200" dirty="0">
              <a:solidFill>
                <a:schemeClr val="bg1">
                  <a:lumMod val="95000"/>
                </a:schemeClr>
              </a:solidFill>
            </a:endParaRPr>
          </a:p>
          <a:p>
            <a:pPr lvl="2">
              <a:buFont typeface="Wingdings" panose="05000000000000000000" pitchFamily="2" charset="2"/>
              <a:buChar char="l"/>
            </a:pPr>
            <a:r>
              <a:rPr lang="en-US" altLang="ja-JP" sz="2200" dirty="0">
                <a:solidFill>
                  <a:schemeClr val="bg1">
                    <a:lumMod val="95000"/>
                  </a:schemeClr>
                </a:solidFill>
              </a:rPr>
              <a:t>RGB</a:t>
            </a:r>
            <a:r>
              <a:rPr lang="ja-JP" altLang="en-US" sz="2200" dirty="0">
                <a:solidFill>
                  <a:schemeClr val="bg1">
                    <a:lumMod val="95000"/>
                  </a:schemeClr>
                </a:solidFill>
              </a:rPr>
              <a:t>空間に戻って、合流された</a:t>
            </a:r>
            <a:r>
              <a:rPr lang="en-US" altLang="ja-JP" sz="2200" dirty="0">
                <a:solidFill>
                  <a:schemeClr val="bg1">
                    <a:lumMod val="95000"/>
                  </a:schemeClr>
                </a:solidFill>
              </a:rPr>
              <a:t>RGB</a:t>
            </a:r>
            <a:r>
              <a:rPr lang="ja-JP" altLang="en-US" sz="2200" dirty="0">
                <a:solidFill>
                  <a:schemeClr val="bg1">
                    <a:lumMod val="95000"/>
                  </a:schemeClr>
                </a:solidFill>
              </a:rPr>
              <a:t>色を求める</a:t>
            </a:r>
            <a:endParaRPr lang="en-US" altLang="ja-JP" sz="2200" dirty="0">
              <a:solidFill>
                <a:schemeClr val="bg1">
                  <a:lumMod val="95000"/>
                </a:schemeClr>
              </a:solidFill>
            </a:endParaRPr>
          </a:p>
          <a:p>
            <a:pPr lvl="2">
              <a:buFont typeface="Wingdings" panose="05000000000000000000" pitchFamily="2" charset="2"/>
              <a:buChar char="l"/>
            </a:pPr>
            <a:r>
              <a:rPr lang="ja-JP" altLang="en-US" sz="2200" dirty="0">
                <a:solidFill>
                  <a:schemeClr val="bg1">
                    <a:lumMod val="95000"/>
                  </a:schemeClr>
                </a:solidFill>
              </a:rPr>
              <a:t>安定性を考える上で、占有率少ない色を捨てる</a:t>
            </a:r>
            <a:endParaRPr lang="en-US" altLang="ja-JP" sz="2200" dirty="0">
              <a:solidFill>
                <a:schemeClr val="bg1">
                  <a:lumMod val="95000"/>
                </a:schemeClr>
              </a:solidFill>
            </a:endParaRPr>
          </a:p>
          <a:p>
            <a:pPr lvl="2">
              <a:buFont typeface="Wingdings" panose="05000000000000000000" pitchFamily="2" charset="2"/>
              <a:buChar char="l"/>
            </a:pPr>
            <a:r>
              <a:rPr lang="ja-JP" altLang="en-US" sz="2400" dirty="0">
                <a:solidFill>
                  <a:schemeClr val="bg1">
                    <a:lumMod val="95000"/>
                  </a:schemeClr>
                </a:solidFill>
              </a:rPr>
              <a:t>複数枚画像のメイン</a:t>
            </a:r>
            <a:r>
              <a:rPr lang="en-US" altLang="ja-JP" sz="2400" dirty="0">
                <a:solidFill>
                  <a:schemeClr val="bg1">
                    <a:lumMod val="95000"/>
                  </a:schemeClr>
                </a:solidFill>
              </a:rPr>
              <a:t>RGB</a:t>
            </a:r>
            <a:r>
              <a:rPr lang="ja-JP" altLang="en-US" sz="2400" dirty="0">
                <a:solidFill>
                  <a:schemeClr val="bg1">
                    <a:lumMod val="95000"/>
                  </a:schemeClr>
                </a:solidFill>
              </a:rPr>
              <a:t>も取得できる</a:t>
            </a:r>
            <a:endParaRPr lang="en-US" altLang="zh-CN" sz="1600" dirty="0">
              <a:solidFill>
                <a:schemeClr val="bg1">
                  <a:lumMod val="95000"/>
                </a:schemeClr>
              </a:solidFill>
            </a:endParaRPr>
          </a:p>
        </p:txBody>
      </p:sp>
      <p:pic>
        <p:nvPicPr>
          <p:cNvPr id="8194" name="图片 4">
            <a:extLst>
              <a:ext uri="{FF2B5EF4-FFF2-40B4-BE49-F238E27FC236}">
                <a16:creationId xmlns:a16="http://schemas.microsoft.com/office/drawing/2014/main" id="{C6A2F86F-2158-41F6-AB9E-2577AD5D76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00703" y="1817316"/>
            <a:ext cx="4111882" cy="16116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51886715"/>
      </p:ext>
    </p:extLst>
  </p:cSld>
  <p:clrMapOvr>
    <a:masterClrMapping/>
  </p:clrMapOvr>
  <mc:AlternateContent xmlns:mc="http://schemas.openxmlformats.org/markup-compatibility/2006" xmlns:p14="http://schemas.microsoft.com/office/powerpoint/2010/main">
    <mc:Choice Requires="p14">
      <p:transition spd="slow" p14:dur="2000" advTm="880"/>
    </mc:Choice>
    <mc:Fallback xmlns="">
      <p:transition spd="slow" advTm="880"/>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9DBA81-86CB-40C9-A30F-D0DF9F32BE81}"/>
              </a:ext>
            </a:extLst>
          </p:cNvPr>
          <p:cNvSpPr>
            <a:spLocks noGrp="1"/>
          </p:cNvSpPr>
          <p:nvPr>
            <p:ph type="title"/>
          </p:nvPr>
        </p:nvSpPr>
        <p:spPr/>
        <p:txBody>
          <a:bodyPr/>
          <a:lstStyle/>
          <a:p>
            <a:r>
              <a:rPr lang="ja-JP" altLang="en-US" dirty="0"/>
              <a:t>調性格計算のプロセス（</a:t>
            </a:r>
            <a:r>
              <a:rPr lang="en-US" altLang="zh-CN" dirty="0"/>
              <a:t>1/4</a:t>
            </a:r>
            <a:r>
              <a:rPr lang="ja-JP" altLang="en-US" dirty="0"/>
              <a:t>）</a:t>
            </a:r>
            <a:endParaRPr lang="zh-CN" altLang="en-US" dirty="0"/>
          </a:p>
        </p:txBody>
      </p:sp>
      <p:sp>
        <p:nvSpPr>
          <p:cNvPr id="3" name="内容占位符 2">
            <a:extLst>
              <a:ext uri="{FF2B5EF4-FFF2-40B4-BE49-F238E27FC236}">
                <a16:creationId xmlns:a16="http://schemas.microsoft.com/office/drawing/2014/main" id="{2EB1EC06-F8C3-4245-9670-DD7C20B20DD1}"/>
              </a:ext>
            </a:extLst>
          </p:cNvPr>
          <p:cNvSpPr>
            <a:spLocks noGrp="1"/>
          </p:cNvSpPr>
          <p:nvPr>
            <p:ph idx="1"/>
          </p:nvPr>
        </p:nvSpPr>
        <p:spPr>
          <a:xfrm>
            <a:off x="1097280" y="1845734"/>
            <a:ext cx="10058400" cy="4023360"/>
          </a:xfrm>
        </p:spPr>
        <p:txBody>
          <a:bodyPr>
            <a:normAutofit/>
          </a:bodyPr>
          <a:lstStyle/>
          <a:p>
            <a:pPr>
              <a:buFont typeface="Wingdings" panose="05000000000000000000" pitchFamily="2" charset="2"/>
              <a:buChar char="l"/>
            </a:pPr>
            <a:r>
              <a:rPr lang="ja-JP" altLang="en-US" sz="2800" dirty="0"/>
              <a:t>商品画像のメイン</a:t>
            </a:r>
            <a:r>
              <a:rPr lang="en-US" altLang="ja-JP" sz="2800" dirty="0"/>
              <a:t>RGB</a:t>
            </a:r>
            <a:r>
              <a:rPr lang="ja-JP" altLang="en-US" sz="2800" dirty="0"/>
              <a:t>色を取得</a:t>
            </a:r>
            <a:endParaRPr lang="en-US" altLang="ja-JP" sz="2800" dirty="0"/>
          </a:p>
          <a:p>
            <a:pPr lvl="2">
              <a:buFont typeface="Wingdings" panose="05000000000000000000" pitchFamily="2" charset="2"/>
              <a:buChar char="l"/>
            </a:pPr>
            <a:r>
              <a:rPr lang="ja-JP" altLang="en-US" sz="2200" dirty="0">
                <a:solidFill>
                  <a:schemeClr val="bg1">
                    <a:lumMod val="95000"/>
                  </a:schemeClr>
                </a:solidFill>
              </a:rPr>
              <a:t>閾値分割法より商品画像の枠を抽出</a:t>
            </a:r>
            <a:endParaRPr lang="en-US" altLang="ja-JP" sz="2200" dirty="0">
              <a:solidFill>
                <a:schemeClr val="bg1">
                  <a:lumMod val="95000"/>
                </a:schemeClr>
              </a:solidFill>
            </a:endParaRPr>
          </a:p>
          <a:p>
            <a:pPr lvl="2">
              <a:buFont typeface="Wingdings" panose="05000000000000000000" pitchFamily="2" charset="2"/>
              <a:buChar char="l"/>
            </a:pPr>
            <a:r>
              <a:rPr lang="en-US" altLang="ja-JP" sz="2200" dirty="0"/>
              <a:t>HSV</a:t>
            </a:r>
            <a:r>
              <a:rPr lang="ja-JP" altLang="en-US" sz="2200" dirty="0"/>
              <a:t>空間に変更、ヒストグラムを求める</a:t>
            </a:r>
            <a:endParaRPr lang="en-US" altLang="ja-JP" sz="2200" dirty="0"/>
          </a:p>
          <a:p>
            <a:pPr lvl="2">
              <a:buFont typeface="Wingdings" panose="05000000000000000000" pitchFamily="2" charset="2"/>
              <a:buChar char="l"/>
            </a:pPr>
            <a:r>
              <a:rPr lang="en-US" altLang="ja-JP" sz="2200" dirty="0"/>
              <a:t>RGB</a:t>
            </a:r>
            <a:r>
              <a:rPr lang="ja-JP" altLang="en-US" sz="2200" dirty="0"/>
              <a:t>空間に戻って、合流された</a:t>
            </a:r>
            <a:r>
              <a:rPr lang="en-US" altLang="ja-JP" sz="2200" dirty="0"/>
              <a:t>RGB</a:t>
            </a:r>
            <a:r>
              <a:rPr lang="ja-JP" altLang="en-US" sz="2200" dirty="0"/>
              <a:t>色を求める</a:t>
            </a:r>
            <a:endParaRPr lang="en-US" altLang="ja-JP" sz="2200" dirty="0"/>
          </a:p>
          <a:p>
            <a:pPr lvl="2">
              <a:buFont typeface="Wingdings" panose="05000000000000000000" pitchFamily="2" charset="2"/>
              <a:buChar char="l"/>
            </a:pPr>
            <a:r>
              <a:rPr lang="ja-JP" altLang="en-US" sz="2200" dirty="0">
                <a:solidFill>
                  <a:schemeClr val="bg1">
                    <a:lumMod val="95000"/>
                  </a:schemeClr>
                </a:solidFill>
              </a:rPr>
              <a:t>安定性を考える上で、占有率少ない色を捨てる</a:t>
            </a:r>
            <a:endParaRPr lang="en-US" altLang="ja-JP" sz="2200" dirty="0">
              <a:solidFill>
                <a:schemeClr val="bg1">
                  <a:lumMod val="95000"/>
                </a:schemeClr>
              </a:solidFill>
            </a:endParaRPr>
          </a:p>
          <a:p>
            <a:pPr lvl="2">
              <a:buFont typeface="Wingdings" panose="05000000000000000000" pitchFamily="2" charset="2"/>
              <a:buChar char="l"/>
            </a:pPr>
            <a:r>
              <a:rPr lang="ja-JP" altLang="en-US" sz="2400" dirty="0">
                <a:solidFill>
                  <a:schemeClr val="bg1">
                    <a:lumMod val="95000"/>
                  </a:schemeClr>
                </a:solidFill>
              </a:rPr>
              <a:t>複数枚画像のメイン</a:t>
            </a:r>
            <a:r>
              <a:rPr lang="en-US" altLang="ja-JP" sz="2400" dirty="0">
                <a:solidFill>
                  <a:schemeClr val="bg1">
                    <a:lumMod val="95000"/>
                  </a:schemeClr>
                </a:solidFill>
              </a:rPr>
              <a:t>RGB</a:t>
            </a:r>
            <a:r>
              <a:rPr lang="ja-JP" altLang="en-US" sz="2400" dirty="0">
                <a:solidFill>
                  <a:schemeClr val="bg1">
                    <a:lumMod val="95000"/>
                  </a:schemeClr>
                </a:solidFill>
              </a:rPr>
              <a:t>も取得できる</a:t>
            </a:r>
            <a:endParaRPr lang="en-US" altLang="zh-CN" sz="1600" dirty="0">
              <a:solidFill>
                <a:schemeClr val="bg1">
                  <a:lumMod val="95000"/>
                </a:schemeClr>
              </a:solidFill>
            </a:endParaRPr>
          </a:p>
        </p:txBody>
      </p:sp>
      <p:pic>
        <p:nvPicPr>
          <p:cNvPr id="4098" name="图片 3">
            <a:extLst>
              <a:ext uri="{FF2B5EF4-FFF2-40B4-BE49-F238E27FC236}">
                <a16:creationId xmlns:a16="http://schemas.microsoft.com/office/drawing/2014/main" id="{0A59FDC7-B21E-48EA-841B-9578F2E461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41380" y="3309889"/>
            <a:ext cx="4289363" cy="16818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4790950"/>
      </p:ext>
    </p:extLst>
  </p:cSld>
  <p:clrMapOvr>
    <a:masterClrMapping/>
  </p:clrMapOvr>
  <mc:AlternateContent xmlns:mc="http://schemas.openxmlformats.org/markup-compatibility/2006" xmlns:p14="http://schemas.microsoft.com/office/powerpoint/2010/main">
    <mc:Choice Requires="p14">
      <p:transition spd="slow" p14:dur="2000" advTm="12730"/>
    </mc:Choice>
    <mc:Fallback xmlns="">
      <p:transition spd="slow" advTm="12730"/>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9DBA81-86CB-40C9-A30F-D0DF9F32BE81}"/>
              </a:ext>
            </a:extLst>
          </p:cNvPr>
          <p:cNvSpPr>
            <a:spLocks noGrp="1"/>
          </p:cNvSpPr>
          <p:nvPr>
            <p:ph type="title"/>
          </p:nvPr>
        </p:nvSpPr>
        <p:spPr/>
        <p:txBody>
          <a:bodyPr/>
          <a:lstStyle/>
          <a:p>
            <a:r>
              <a:rPr lang="ja-JP" altLang="en-US" dirty="0"/>
              <a:t>調性格計算のプロセス（</a:t>
            </a:r>
            <a:r>
              <a:rPr lang="en-US" altLang="zh-CN" dirty="0"/>
              <a:t>1/4</a:t>
            </a:r>
            <a:r>
              <a:rPr lang="ja-JP" altLang="en-US" dirty="0"/>
              <a:t>）</a:t>
            </a:r>
            <a:endParaRPr lang="zh-CN" altLang="en-US" dirty="0"/>
          </a:p>
        </p:txBody>
      </p:sp>
      <p:sp>
        <p:nvSpPr>
          <p:cNvPr id="3" name="内容占位符 2">
            <a:extLst>
              <a:ext uri="{FF2B5EF4-FFF2-40B4-BE49-F238E27FC236}">
                <a16:creationId xmlns:a16="http://schemas.microsoft.com/office/drawing/2014/main" id="{2EB1EC06-F8C3-4245-9670-DD7C20B20DD1}"/>
              </a:ext>
            </a:extLst>
          </p:cNvPr>
          <p:cNvSpPr>
            <a:spLocks noGrp="1"/>
          </p:cNvSpPr>
          <p:nvPr>
            <p:ph idx="1"/>
          </p:nvPr>
        </p:nvSpPr>
        <p:spPr>
          <a:xfrm>
            <a:off x="1097280" y="1845734"/>
            <a:ext cx="10058400" cy="4023360"/>
          </a:xfrm>
        </p:spPr>
        <p:txBody>
          <a:bodyPr>
            <a:normAutofit/>
          </a:bodyPr>
          <a:lstStyle/>
          <a:p>
            <a:pPr>
              <a:buFont typeface="Wingdings" panose="05000000000000000000" pitchFamily="2" charset="2"/>
              <a:buChar char="l"/>
            </a:pPr>
            <a:r>
              <a:rPr lang="ja-JP" altLang="en-US" sz="2800" dirty="0"/>
              <a:t>商品画像のメイン</a:t>
            </a:r>
            <a:r>
              <a:rPr lang="en-US" altLang="ja-JP" sz="2800" dirty="0"/>
              <a:t>RGB</a:t>
            </a:r>
            <a:r>
              <a:rPr lang="ja-JP" altLang="en-US" sz="2800" dirty="0"/>
              <a:t>色を取得</a:t>
            </a:r>
            <a:endParaRPr lang="en-US" altLang="ja-JP" sz="2800" dirty="0"/>
          </a:p>
          <a:p>
            <a:pPr lvl="2">
              <a:buFont typeface="Wingdings" panose="05000000000000000000" pitchFamily="2" charset="2"/>
              <a:buChar char="l"/>
            </a:pPr>
            <a:r>
              <a:rPr lang="ja-JP" altLang="en-US" sz="2200" dirty="0">
                <a:solidFill>
                  <a:schemeClr val="bg1">
                    <a:lumMod val="95000"/>
                  </a:schemeClr>
                </a:solidFill>
              </a:rPr>
              <a:t>閾値分割法より商品画像の枠を抽出</a:t>
            </a:r>
            <a:endParaRPr lang="en-US" altLang="ja-JP" sz="2200" dirty="0">
              <a:solidFill>
                <a:schemeClr val="bg1">
                  <a:lumMod val="95000"/>
                </a:schemeClr>
              </a:solidFill>
            </a:endParaRPr>
          </a:p>
          <a:p>
            <a:pPr lvl="2">
              <a:buFont typeface="Wingdings" panose="05000000000000000000" pitchFamily="2" charset="2"/>
              <a:buChar char="l"/>
            </a:pPr>
            <a:r>
              <a:rPr lang="en-US" altLang="ja-JP" sz="2200" dirty="0">
                <a:solidFill>
                  <a:schemeClr val="bg1">
                    <a:lumMod val="95000"/>
                  </a:schemeClr>
                </a:solidFill>
              </a:rPr>
              <a:t>HSV</a:t>
            </a:r>
            <a:r>
              <a:rPr lang="ja-JP" altLang="en-US" sz="2200" dirty="0">
                <a:solidFill>
                  <a:schemeClr val="bg1">
                    <a:lumMod val="95000"/>
                  </a:schemeClr>
                </a:solidFill>
              </a:rPr>
              <a:t>空間に変更、ヒストグラムを求める</a:t>
            </a:r>
            <a:endParaRPr lang="en-US" altLang="ja-JP" sz="2200" dirty="0">
              <a:solidFill>
                <a:schemeClr val="bg1">
                  <a:lumMod val="95000"/>
                </a:schemeClr>
              </a:solidFill>
            </a:endParaRPr>
          </a:p>
          <a:p>
            <a:pPr lvl="2">
              <a:buFont typeface="Wingdings" panose="05000000000000000000" pitchFamily="2" charset="2"/>
              <a:buChar char="l"/>
            </a:pPr>
            <a:r>
              <a:rPr lang="en-US" altLang="ja-JP" sz="2200" dirty="0">
                <a:solidFill>
                  <a:schemeClr val="bg1">
                    <a:lumMod val="95000"/>
                  </a:schemeClr>
                </a:solidFill>
              </a:rPr>
              <a:t>RGB</a:t>
            </a:r>
            <a:r>
              <a:rPr lang="ja-JP" altLang="en-US" sz="2200" dirty="0">
                <a:solidFill>
                  <a:schemeClr val="bg1">
                    <a:lumMod val="95000"/>
                  </a:schemeClr>
                </a:solidFill>
              </a:rPr>
              <a:t>空間に戻って、合流された</a:t>
            </a:r>
            <a:r>
              <a:rPr lang="en-US" altLang="ja-JP" sz="2200" dirty="0">
                <a:solidFill>
                  <a:schemeClr val="bg1">
                    <a:lumMod val="95000"/>
                  </a:schemeClr>
                </a:solidFill>
              </a:rPr>
              <a:t>RGB</a:t>
            </a:r>
            <a:r>
              <a:rPr lang="ja-JP" altLang="en-US" sz="2200" dirty="0">
                <a:solidFill>
                  <a:schemeClr val="bg1">
                    <a:lumMod val="95000"/>
                  </a:schemeClr>
                </a:solidFill>
              </a:rPr>
              <a:t>色を求める</a:t>
            </a:r>
            <a:endParaRPr lang="en-US" altLang="ja-JP" sz="2200" dirty="0">
              <a:solidFill>
                <a:schemeClr val="bg1">
                  <a:lumMod val="95000"/>
                </a:schemeClr>
              </a:solidFill>
            </a:endParaRPr>
          </a:p>
          <a:p>
            <a:pPr lvl="2">
              <a:buFont typeface="Wingdings" panose="05000000000000000000" pitchFamily="2" charset="2"/>
              <a:buChar char="l"/>
            </a:pPr>
            <a:r>
              <a:rPr lang="ja-JP" altLang="en-US" sz="2200" dirty="0"/>
              <a:t>安定性を考える上で、占有率少ない色を捨てる</a:t>
            </a:r>
            <a:endParaRPr lang="en-US" altLang="ja-JP" sz="2200" dirty="0"/>
          </a:p>
          <a:p>
            <a:pPr lvl="2">
              <a:buFont typeface="Wingdings" panose="05000000000000000000" pitchFamily="2" charset="2"/>
              <a:buChar char="l"/>
            </a:pPr>
            <a:r>
              <a:rPr lang="ja-JP" altLang="en-US" sz="2400" dirty="0">
                <a:solidFill>
                  <a:schemeClr val="bg1">
                    <a:lumMod val="95000"/>
                  </a:schemeClr>
                </a:solidFill>
              </a:rPr>
              <a:t>複数枚画像のメイン</a:t>
            </a:r>
            <a:r>
              <a:rPr lang="en-US" altLang="ja-JP" sz="2400" dirty="0">
                <a:solidFill>
                  <a:schemeClr val="bg1">
                    <a:lumMod val="95000"/>
                  </a:schemeClr>
                </a:solidFill>
              </a:rPr>
              <a:t>RGB</a:t>
            </a:r>
            <a:r>
              <a:rPr lang="ja-JP" altLang="en-US" sz="2400" dirty="0">
                <a:solidFill>
                  <a:schemeClr val="bg1">
                    <a:lumMod val="95000"/>
                  </a:schemeClr>
                </a:solidFill>
              </a:rPr>
              <a:t>も取得できる</a:t>
            </a:r>
            <a:endParaRPr lang="en-US" altLang="zh-CN" sz="1600" dirty="0">
              <a:solidFill>
                <a:schemeClr val="bg1">
                  <a:lumMod val="95000"/>
                </a:schemeClr>
              </a:solidFill>
            </a:endParaRPr>
          </a:p>
        </p:txBody>
      </p:sp>
      <p:pic>
        <p:nvPicPr>
          <p:cNvPr id="4099" name="图片 2">
            <a:extLst>
              <a:ext uri="{FF2B5EF4-FFF2-40B4-BE49-F238E27FC236}">
                <a16:creationId xmlns:a16="http://schemas.microsoft.com/office/drawing/2014/main" id="{17A866E2-CE9E-4AEE-A50B-A4EA37A917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29839" y="4392252"/>
            <a:ext cx="2209800"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91098182"/>
      </p:ext>
    </p:extLst>
  </p:cSld>
  <p:clrMapOvr>
    <a:masterClrMapping/>
  </p:clrMapOvr>
  <mc:AlternateContent xmlns:mc="http://schemas.openxmlformats.org/markup-compatibility/2006" xmlns:p14="http://schemas.microsoft.com/office/powerpoint/2010/main">
    <mc:Choice Requires="p14">
      <p:transition spd="slow" p14:dur="2000" advTm="20296"/>
    </mc:Choice>
    <mc:Fallback xmlns="">
      <p:transition spd="slow" advTm="20296"/>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9DBA81-86CB-40C9-A30F-D0DF9F32BE81}"/>
              </a:ext>
            </a:extLst>
          </p:cNvPr>
          <p:cNvSpPr>
            <a:spLocks noGrp="1"/>
          </p:cNvSpPr>
          <p:nvPr>
            <p:ph type="title"/>
          </p:nvPr>
        </p:nvSpPr>
        <p:spPr/>
        <p:txBody>
          <a:bodyPr/>
          <a:lstStyle/>
          <a:p>
            <a:r>
              <a:rPr lang="ja-JP" altLang="en-US" dirty="0"/>
              <a:t>調性格計算のプロセス（</a:t>
            </a:r>
            <a:r>
              <a:rPr lang="en-US" altLang="zh-CN" dirty="0"/>
              <a:t>1/4</a:t>
            </a:r>
            <a:r>
              <a:rPr lang="ja-JP" altLang="en-US" dirty="0"/>
              <a:t>）</a:t>
            </a:r>
            <a:endParaRPr lang="zh-CN" altLang="en-US" dirty="0"/>
          </a:p>
        </p:txBody>
      </p:sp>
      <p:sp>
        <p:nvSpPr>
          <p:cNvPr id="3" name="内容占位符 2">
            <a:extLst>
              <a:ext uri="{FF2B5EF4-FFF2-40B4-BE49-F238E27FC236}">
                <a16:creationId xmlns:a16="http://schemas.microsoft.com/office/drawing/2014/main" id="{2EB1EC06-F8C3-4245-9670-DD7C20B20DD1}"/>
              </a:ext>
            </a:extLst>
          </p:cNvPr>
          <p:cNvSpPr>
            <a:spLocks noGrp="1"/>
          </p:cNvSpPr>
          <p:nvPr>
            <p:ph idx="1"/>
          </p:nvPr>
        </p:nvSpPr>
        <p:spPr>
          <a:xfrm>
            <a:off x="1097280" y="1845734"/>
            <a:ext cx="10058400" cy="4023360"/>
          </a:xfrm>
        </p:spPr>
        <p:txBody>
          <a:bodyPr>
            <a:normAutofit/>
          </a:bodyPr>
          <a:lstStyle/>
          <a:p>
            <a:pPr>
              <a:buFont typeface="Wingdings" panose="05000000000000000000" pitchFamily="2" charset="2"/>
              <a:buChar char="l"/>
            </a:pPr>
            <a:r>
              <a:rPr lang="ja-JP" altLang="en-US" sz="2800" dirty="0"/>
              <a:t>商品画像のメイン</a:t>
            </a:r>
            <a:r>
              <a:rPr lang="en-US" altLang="ja-JP" sz="2800" dirty="0"/>
              <a:t>RGB</a:t>
            </a:r>
            <a:r>
              <a:rPr lang="ja-JP" altLang="en-US" sz="2800" dirty="0"/>
              <a:t>色を取得</a:t>
            </a:r>
            <a:endParaRPr lang="en-US" altLang="ja-JP" sz="2800" dirty="0"/>
          </a:p>
          <a:p>
            <a:pPr lvl="2">
              <a:buFont typeface="Wingdings" panose="05000000000000000000" pitchFamily="2" charset="2"/>
              <a:buChar char="l"/>
            </a:pPr>
            <a:r>
              <a:rPr lang="ja-JP" altLang="en-US" sz="2200" dirty="0">
                <a:solidFill>
                  <a:schemeClr val="bg1">
                    <a:lumMod val="95000"/>
                  </a:schemeClr>
                </a:solidFill>
              </a:rPr>
              <a:t>閾値分割法より商品画像の枠を抽出</a:t>
            </a:r>
            <a:endParaRPr lang="en-US" altLang="ja-JP" sz="2200" dirty="0">
              <a:solidFill>
                <a:schemeClr val="bg1">
                  <a:lumMod val="95000"/>
                </a:schemeClr>
              </a:solidFill>
            </a:endParaRPr>
          </a:p>
          <a:p>
            <a:pPr lvl="2">
              <a:buFont typeface="Wingdings" panose="05000000000000000000" pitchFamily="2" charset="2"/>
              <a:buChar char="l"/>
            </a:pPr>
            <a:r>
              <a:rPr lang="en-US" altLang="ja-JP" sz="2200" dirty="0">
                <a:solidFill>
                  <a:schemeClr val="bg1">
                    <a:lumMod val="95000"/>
                  </a:schemeClr>
                </a:solidFill>
              </a:rPr>
              <a:t>HSV</a:t>
            </a:r>
            <a:r>
              <a:rPr lang="ja-JP" altLang="en-US" sz="2200" dirty="0">
                <a:solidFill>
                  <a:schemeClr val="bg1">
                    <a:lumMod val="95000"/>
                  </a:schemeClr>
                </a:solidFill>
              </a:rPr>
              <a:t>空間に変更、ヒストグラムを求める</a:t>
            </a:r>
            <a:endParaRPr lang="en-US" altLang="ja-JP" sz="2200" dirty="0">
              <a:solidFill>
                <a:schemeClr val="bg1">
                  <a:lumMod val="95000"/>
                </a:schemeClr>
              </a:solidFill>
            </a:endParaRPr>
          </a:p>
          <a:p>
            <a:pPr lvl="2">
              <a:buFont typeface="Wingdings" panose="05000000000000000000" pitchFamily="2" charset="2"/>
              <a:buChar char="l"/>
            </a:pPr>
            <a:r>
              <a:rPr lang="en-US" altLang="ja-JP" sz="2200" dirty="0">
                <a:solidFill>
                  <a:schemeClr val="bg1">
                    <a:lumMod val="95000"/>
                  </a:schemeClr>
                </a:solidFill>
              </a:rPr>
              <a:t>RGB</a:t>
            </a:r>
            <a:r>
              <a:rPr lang="ja-JP" altLang="en-US" sz="2200" dirty="0">
                <a:solidFill>
                  <a:schemeClr val="bg1">
                    <a:lumMod val="95000"/>
                  </a:schemeClr>
                </a:solidFill>
              </a:rPr>
              <a:t>空間に戻って、合流された</a:t>
            </a:r>
            <a:r>
              <a:rPr lang="en-US" altLang="ja-JP" sz="2200" dirty="0">
                <a:solidFill>
                  <a:schemeClr val="bg1">
                    <a:lumMod val="95000"/>
                  </a:schemeClr>
                </a:solidFill>
              </a:rPr>
              <a:t>RGB</a:t>
            </a:r>
            <a:r>
              <a:rPr lang="ja-JP" altLang="en-US" sz="2200" dirty="0">
                <a:solidFill>
                  <a:schemeClr val="bg1">
                    <a:lumMod val="95000"/>
                  </a:schemeClr>
                </a:solidFill>
              </a:rPr>
              <a:t>色を求める</a:t>
            </a:r>
            <a:endParaRPr lang="en-US" altLang="ja-JP" sz="2200" dirty="0">
              <a:solidFill>
                <a:schemeClr val="bg1">
                  <a:lumMod val="95000"/>
                </a:schemeClr>
              </a:solidFill>
            </a:endParaRPr>
          </a:p>
          <a:p>
            <a:pPr lvl="2">
              <a:buFont typeface="Wingdings" panose="05000000000000000000" pitchFamily="2" charset="2"/>
              <a:buChar char="l"/>
            </a:pPr>
            <a:r>
              <a:rPr lang="ja-JP" altLang="en-US" sz="2200" dirty="0">
                <a:solidFill>
                  <a:schemeClr val="bg1">
                    <a:lumMod val="95000"/>
                  </a:schemeClr>
                </a:solidFill>
              </a:rPr>
              <a:t>安定性を考える上で、占有率少ない色を捨てる</a:t>
            </a:r>
            <a:endParaRPr lang="en-US" altLang="ja-JP" sz="2200" dirty="0">
              <a:solidFill>
                <a:schemeClr val="bg1">
                  <a:lumMod val="95000"/>
                </a:schemeClr>
              </a:solidFill>
            </a:endParaRPr>
          </a:p>
          <a:p>
            <a:pPr lvl="2">
              <a:buFont typeface="Wingdings" panose="05000000000000000000" pitchFamily="2" charset="2"/>
              <a:buChar char="l"/>
            </a:pPr>
            <a:r>
              <a:rPr lang="ja-JP" altLang="en-US" sz="2400" dirty="0"/>
              <a:t>複数枚画像のメイン</a:t>
            </a:r>
            <a:r>
              <a:rPr lang="en-US" altLang="ja-JP" sz="2400" dirty="0"/>
              <a:t>RGB</a:t>
            </a:r>
            <a:r>
              <a:rPr lang="ja-JP" altLang="en-US" sz="2400" dirty="0"/>
              <a:t>も取得できる</a:t>
            </a:r>
            <a:endParaRPr lang="en-US" altLang="zh-CN" sz="1600" dirty="0"/>
          </a:p>
        </p:txBody>
      </p:sp>
      <p:pic>
        <p:nvPicPr>
          <p:cNvPr id="4100" name="图片 1">
            <a:extLst>
              <a:ext uri="{FF2B5EF4-FFF2-40B4-BE49-F238E27FC236}">
                <a16:creationId xmlns:a16="http://schemas.microsoft.com/office/drawing/2014/main" id="{68E7907B-8CDB-4F19-93BE-DEFD116CED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19965" y="1737360"/>
            <a:ext cx="4470188" cy="4503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03377425"/>
      </p:ext>
    </p:extLst>
  </p:cSld>
  <p:clrMapOvr>
    <a:masterClrMapping/>
  </p:clrMapOvr>
  <mc:AlternateContent xmlns:mc="http://schemas.openxmlformats.org/markup-compatibility/2006" xmlns:p14="http://schemas.microsoft.com/office/powerpoint/2010/main">
    <mc:Choice Requires="p14">
      <p:transition spd="slow" p14:dur="2000" advTm="14476"/>
    </mc:Choice>
    <mc:Fallback xmlns="">
      <p:transition spd="slow" advTm="14476"/>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9DBA81-86CB-40C9-A30F-D0DF9F32BE81}"/>
              </a:ext>
            </a:extLst>
          </p:cNvPr>
          <p:cNvSpPr>
            <a:spLocks noGrp="1"/>
          </p:cNvSpPr>
          <p:nvPr>
            <p:ph type="title"/>
          </p:nvPr>
        </p:nvSpPr>
        <p:spPr/>
        <p:txBody>
          <a:bodyPr/>
          <a:lstStyle/>
          <a:p>
            <a:r>
              <a:rPr lang="ja-JP" altLang="en-US" dirty="0"/>
              <a:t>調性格計算のプロセス（</a:t>
            </a:r>
            <a:r>
              <a:rPr lang="en-US" altLang="zh-CN" dirty="0"/>
              <a:t>2/4</a:t>
            </a:r>
            <a:r>
              <a:rPr lang="ja-JP" altLang="en-US" dirty="0"/>
              <a:t>）</a:t>
            </a:r>
            <a:endParaRPr lang="zh-CN" altLang="en-US" dirty="0"/>
          </a:p>
        </p:txBody>
      </p:sp>
      <p:sp>
        <p:nvSpPr>
          <p:cNvPr id="3" name="内容占位符 2">
            <a:extLst>
              <a:ext uri="{FF2B5EF4-FFF2-40B4-BE49-F238E27FC236}">
                <a16:creationId xmlns:a16="http://schemas.microsoft.com/office/drawing/2014/main" id="{2EB1EC06-F8C3-4245-9670-DD7C20B20DD1}"/>
              </a:ext>
            </a:extLst>
          </p:cNvPr>
          <p:cNvSpPr>
            <a:spLocks noGrp="1"/>
          </p:cNvSpPr>
          <p:nvPr>
            <p:ph idx="1"/>
          </p:nvPr>
        </p:nvSpPr>
        <p:spPr/>
        <p:txBody>
          <a:bodyPr>
            <a:normAutofit/>
          </a:bodyPr>
          <a:lstStyle/>
          <a:p>
            <a:pPr>
              <a:buFont typeface="Wingdings" panose="05000000000000000000" pitchFamily="2" charset="2"/>
              <a:buChar char="l"/>
            </a:pPr>
            <a:r>
              <a:rPr lang="ja-JP" altLang="en-US" sz="2800" dirty="0"/>
              <a:t>メイン</a:t>
            </a:r>
            <a:r>
              <a:rPr lang="en-US" altLang="ja-JP" sz="2800" dirty="0"/>
              <a:t>RGB</a:t>
            </a:r>
            <a:r>
              <a:rPr lang="ja-JP" altLang="en-US" sz="2800" dirty="0"/>
              <a:t>色から</a:t>
            </a:r>
            <a:r>
              <a:rPr lang="en-US" altLang="ja-JP" sz="2800" dirty="0"/>
              <a:t>Lab</a:t>
            </a:r>
            <a:r>
              <a:rPr lang="ja-JP" altLang="en-US" sz="2800" dirty="0"/>
              <a:t>色空間に変更</a:t>
            </a:r>
            <a:endParaRPr lang="en-US" altLang="ja-JP" sz="2800" dirty="0"/>
          </a:p>
          <a:p>
            <a:pPr lvl="2">
              <a:buFont typeface="Wingdings" panose="05000000000000000000" pitchFamily="2" charset="2"/>
              <a:buChar char="l"/>
            </a:pPr>
            <a:r>
              <a:rPr lang="ja-JP" altLang="en-US" sz="2200" dirty="0"/>
              <a:t>オープンソースを利用</a:t>
            </a:r>
            <a:endParaRPr lang="en-US" altLang="ja-JP" sz="2200" dirty="0"/>
          </a:p>
        </p:txBody>
      </p:sp>
      <p:pic>
        <p:nvPicPr>
          <p:cNvPr id="5" name="图片 4">
            <a:extLst>
              <a:ext uri="{FF2B5EF4-FFF2-40B4-BE49-F238E27FC236}">
                <a16:creationId xmlns:a16="http://schemas.microsoft.com/office/drawing/2014/main" id="{AD64B007-30C5-480F-BD5C-7FA99908C7F5}"/>
              </a:ext>
            </a:extLst>
          </p:cNvPr>
          <p:cNvPicPr>
            <a:picLocks noChangeAspect="1"/>
          </p:cNvPicPr>
          <p:nvPr/>
        </p:nvPicPr>
        <p:blipFill>
          <a:blip r:embed="rId2"/>
          <a:stretch>
            <a:fillRect/>
          </a:stretch>
        </p:blipFill>
        <p:spPr>
          <a:xfrm>
            <a:off x="1413618" y="2698520"/>
            <a:ext cx="1609725" cy="3429000"/>
          </a:xfrm>
          <a:prstGeom prst="rect">
            <a:avLst/>
          </a:prstGeom>
        </p:spPr>
      </p:pic>
      <p:sp>
        <p:nvSpPr>
          <p:cNvPr id="8" name="矩形 7">
            <a:extLst>
              <a:ext uri="{FF2B5EF4-FFF2-40B4-BE49-F238E27FC236}">
                <a16:creationId xmlns:a16="http://schemas.microsoft.com/office/drawing/2014/main" id="{29BC5CBC-5B82-4369-B400-BE699406301C}"/>
              </a:ext>
            </a:extLst>
          </p:cNvPr>
          <p:cNvSpPr/>
          <p:nvPr/>
        </p:nvSpPr>
        <p:spPr>
          <a:xfrm>
            <a:off x="9162055" y="2700139"/>
            <a:ext cx="2326512" cy="3429000"/>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dirty="0">
                <a:solidFill>
                  <a:schemeClr val="tx1"/>
                </a:solidFill>
              </a:rPr>
              <a:t>Lab</a:t>
            </a:r>
            <a:r>
              <a:rPr lang="ja-JP" altLang="en-US" sz="2400" dirty="0">
                <a:solidFill>
                  <a:schemeClr val="tx1"/>
                </a:solidFill>
              </a:rPr>
              <a:t>色空間</a:t>
            </a:r>
            <a:endParaRPr lang="en-US" altLang="ja-JP" sz="2400" dirty="0">
              <a:solidFill>
                <a:schemeClr val="tx1"/>
              </a:solidFill>
            </a:endParaRPr>
          </a:p>
          <a:p>
            <a:pPr algn="ctr"/>
            <a:r>
              <a:rPr lang="ja-JP" altLang="en-US" sz="2400" dirty="0">
                <a:solidFill>
                  <a:schemeClr val="tx1"/>
                </a:solidFill>
              </a:rPr>
              <a:t>データ</a:t>
            </a:r>
            <a:endParaRPr lang="zh-CN" altLang="en-US" sz="2400" dirty="0">
              <a:solidFill>
                <a:schemeClr val="tx1"/>
              </a:solidFill>
            </a:endParaRPr>
          </a:p>
        </p:txBody>
      </p:sp>
      <p:sp>
        <p:nvSpPr>
          <p:cNvPr id="9" name="箭头: 右 8">
            <a:extLst>
              <a:ext uri="{FF2B5EF4-FFF2-40B4-BE49-F238E27FC236}">
                <a16:creationId xmlns:a16="http://schemas.microsoft.com/office/drawing/2014/main" id="{D1B57ED9-7EBF-494B-817E-48BAD7CB43A5}"/>
              </a:ext>
            </a:extLst>
          </p:cNvPr>
          <p:cNvSpPr/>
          <p:nvPr/>
        </p:nvSpPr>
        <p:spPr>
          <a:xfrm>
            <a:off x="2961808" y="2590146"/>
            <a:ext cx="6268384" cy="6366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a:extLst>
              <a:ext uri="{FF2B5EF4-FFF2-40B4-BE49-F238E27FC236}">
                <a16:creationId xmlns:a16="http://schemas.microsoft.com/office/drawing/2014/main" id="{E9A41713-412D-4650-87EE-46B8B6964439}"/>
              </a:ext>
            </a:extLst>
          </p:cNvPr>
          <p:cNvPicPr>
            <a:picLocks noChangeAspect="1"/>
          </p:cNvPicPr>
          <p:nvPr/>
        </p:nvPicPr>
        <p:blipFill>
          <a:blip r:embed="rId3"/>
          <a:stretch>
            <a:fillRect/>
          </a:stretch>
        </p:blipFill>
        <p:spPr>
          <a:xfrm>
            <a:off x="4192458" y="2723029"/>
            <a:ext cx="3405279" cy="2496272"/>
          </a:xfrm>
          <a:prstGeom prst="rect">
            <a:avLst/>
          </a:prstGeom>
        </p:spPr>
      </p:pic>
    </p:spTree>
    <p:extLst>
      <p:ext uri="{BB962C8B-B14F-4D97-AF65-F5344CB8AC3E}">
        <p14:creationId xmlns:p14="http://schemas.microsoft.com/office/powerpoint/2010/main" val="1399398729"/>
      </p:ext>
    </p:extLst>
  </p:cSld>
  <p:clrMapOvr>
    <a:masterClrMapping/>
  </p:clrMapOvr>
  <mc:AlternateContent xmlns:mc="http://schemas.openxmlformats.org/markup-compatibility/2006" xmlns:p14="http://schemas.microsoft.com/office/powerpoint/2010/main">
    <mc:Choice Requires="p14">
      <p:transition spd="slow" p14:dur="2000" advTm="9205"/>
    </mc:Choice>
    <mc:Fallback xmlns="">
      <p:transition spd="slow" advTm="9205"/>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9DBA81-86CB-40C9-A30F-D0DF9F32BE81}"/>
              </a:ext>
            </a:extLst>
          </p:cNvPr>
          <p:cNvSpPr>
            <a:spLocks noGrp="1"/>
          </p:cNvSpPr>
          <p:nvPr>
            <p:ph type="title"/>
          </p:nvPr>
        </p:nvSpPr>
        <p:spPr/>
        <p:txBody>
          <a:bodyPr/>
          <a:lstStyle/>
          <a:p>
            <a:r>
              <a:rPr lang="ja-JP" altLang="en-US" dirty="0"/>
              <a:t>調性格計算のプロセス（</a:t>
            </a:r>
            <a:r>
              <a:rPr lang="en-US" altLang="zh-CN" dirty="0"/>
              <a:t>3/4</a:t>
            </a:r>
            <a:r>
              <a:rPr lang="ja-JP" altLang="en-US" dirty="0"/>
              <a:t>）</a:t>
            </a:r>
            <a:endParaRPr lang="zh-CN" altLang="en-US" dirty="0"/>
          </a:p>
        </p:txBody>
      </p:sp>
      <p:sp>
        <p:nvSpPr>
          <p:cNvPr id="3" name="内容占位符 2">
            <a:extLst>
              <a:ext uri="{FF2B5EF4-FFF2-40B4-BE49-F238E27FC236}">
                <a16:creationId xmlns:a16="http://schemas.microsoft.com/office/drawing/2014/main" id="{2EB1EC06-F8C3-4245-9670-DD7C20B20DD1}"/>
              </a:ext>
            </a:extLst>
          </p:cNvPr>
          <p:cNvSpPr>
            <a:spLocks noGrp="1"/>
          </p:cNvSpPr>
          <p:nvPr>
            <p:ph idx="1"/>
          </p:nvPr>
        </p:nvSpPr>
        <p:spPr/>
        <p:txBody>
          <a:bodyPr>
            <a:normAutofit/>
          </a:bodyPr>
          <a:lstStyle/>
          <a:p>
            <a:pPr>
              <a:buFont typeface="Wingdings" panose="05000000000000000000" pitchFamily="2" charset="2"/>
              <a:buChar char="l"/>
            </a:pPr>
            <a:r>
              <a:rPr lang="ja-JP" altLang="en-US" sz="2800" dirty="0"/>
              <a:t>各</a:t>
            </a:r>
            <a:r>
              <a:rPr lang="en-US" altLang="ja-JP" sz="2800" dirty="0"/>
              <a:t>Lab</a:t>
            </a:r>
            <a:r>
              <a:rPr lang="ja-JP" altLang="en-US" sz="2800" dirty="0"/>
              <a:t>色を</a:t>
            </a:r>
            <a:r>
              <a:rPr lang="en-US" altLang="ja-JP" sz="2800" dirty="0"/>
              <a:t>Munsell Chips</a:t>
            </a:r>
            <a:r>
              <a:rPr lang="ja-JP" altLang="en-US" sz="2800" dirty="0"/>
              <a:t>のビンに入れて、色分布を取得</a:t>
            </a:r>
            <a:endParaRPr lang="en-US" altLang="ja-JP" sz="2800" dirty="0"/>
          </a:p>
          <a:p>
            <a:pPr lvl="2">
              <a:buFont typeface="Wingdings" panose="05000000000000000000" pitchFamily="2" charset="2"/>
              <a:buChar char="l"/>
            </a:pPr>
            <a:r>
              <a:rPr lang="en-US" altLang="zh-CN" sz="2200" dirty="0"/>
              <a:t>CIEDE2000</a:t>
            </a:r>
            <a:r>
              <a:rPr lang="ja-JP" altLang="en-US" sz="2200" dirty="0"/>
              <a:t>で近い色を探して、</a:t>
            </a:r>
            <a:r>
              <a:rPr lang="ja-JP" altLang="en-US" sz="2400" dirty="0"/>
              <a:t>ビン</a:t>
            </a:r>
            <a:r>
              <a:rPr lang="ja-JP" altLang="en-US" sz="2200" dirty="0"/>
              <a:t>を決める</a:t>
            </a:r>
            <a:endParaRPr lang="en-US" altLang="ja-JP" sz="2200" dirty="0"/>
          </a:p>
          <a:p>
            <a:pPr marL="0" indent="0">
              <a:buNone/>
            </a:pPr>
            <a:endParaRPr lang="en-US" altLang="zh-CN" sz="2800" dirty="0"/>
          </a:p>
        </p:txBody>
      </p:sp>
      <p:sp>
        <p:nvSpPr>
          <p:cNvPr id="6" name="矩形 5">
            <a:extLst>
              <a:ext uri="{FF2B5EF4-FFF2-40B4-BE49-F238E27FC236}">
                <a16:creationId xmlns:a16="http://schemas.microsoft.com/office/drawing/2014/main" id="{53D4F297-D80D-4502-BE72-C37E29FED85D}"/>
              </a:ext>
            </a:extLst>
          </p:cNvPr>
          <p:cNvSpPr/>
          <p:nvPr/>
        </p:nvSpPr>
        <p:spPr>
          <a:xfrm>
            <a:off x="905577" y="2641068"/>
            <a:ext cx="2326512" cy="3429000"/>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dirty="0">
                <a:solidFill>
                  <a:schemeClr val="tx1"/>
                </a:solidFill>
              </a:rPr>
              <a:t>Lab</a:t>
            </a:r>
            <a:r>
              <a:rPr lang="ja-JP" altLang="en-US" sz="2400" dirty="0">
                <a:solidFill>
                  <a:schemeClr val="tx1"/>
                </a:solidFill>
              </a:rPr>
              <a:t>色空間</a:t>
            </a:r>
            <a:endParaRPr lang="en-US" altLang="ja-JP" sz="2400" dirty="0">
              <a:solidFill>
                <a:schemeClr val="tx1"/>
              </a:solidFill>
            </a:endParaRPr>
          </a:p>
          <a:p>
            <a:pPr algn="ctr"/>
            <a:r>
              <a:rPr lang="ja-JP" altLang="en-US" sz="2400" dirty="0">
                <a:solidFill>
                  <a:schemeClr val="tx1"/>
                </a:solidFill>
              </a:rPr>
              <a:t>データ</a:t>
            </a:r>
            <a:endParaRPr lang="zh-CN" altLang="en-US" sz="2400" dirty="0">
              <a:solidFill>
                <a:schemeClr val="tx1"/>
              </a:solidFill>
            </a:endParaRPr>
          </a:p>
        </p:txBody>
      </p:sp>
      <p:sp>
        <p:nvSpPr>
          <p:cNvPr id="8" name="箭头: 右 7">
            <a:extLst>
              <a:ext uri="{FF2B5EF4-FFF2-40B4-BE49-F238E27FC236}">
                <a16:creationId xmlns:a16="http://schemas.microsoft.com/office/drawing/2014/main" id="{B9771845-6A03-4B25-8216-4827385B46F5}"/>
              </a:ext>
            </a:extLst>
          </p:cNvPr>
          <p:cNvSpPr/>
          <p:nvPr/>
        </p:nvSpPr>
        <p:spPr>
          <a:xfrm>
            <a:off x="2738058" y="2807017"/>
            <a:ext cx="5535504" cy="6366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a:extLst>
              <a:ext uri="{FF2B5EF4-FFF2-40B4-BE49-F238E27FC236}">
                <a16:creationId xmlns:a16="http://schemas.microsoft.com/office/drawing/2014/main" id="{3AF6D0EB-9914-4D7A-9E3D-09864D1889A9}"/>
              </a:ext>
            </a:extLst>
          </p:cNvPr>
          <p:cNvPicPr>
            <a:picLocks noChangeAspect="1"/>
          </p:cNvPicPr>
          <p:nvPr/>
        </p:nvPicPr>
        <p:blipFill>
          <a:blip r:embed="rId2"/>
          <a:stretch>
            <a:fillRect/>
          </a:stretch>
        </p:blipFill>
        <p:spPr>
          <a:xfrm>
            <a:off x="3711452" y="2942385"/>
            <a:ext cx="3757973" cy="2984866"/>
          </a:xfrm>
          <a:prstGeom prst="rect">
            <a:avLst/>
          </a:prstGeom>
        </p:spPr>
      </p:pic>
      <p:pic>
        <p:nvPicPr>
          <p:cNvPr id="9" name="图片 1">
            <a:extLst>
              <a:ext uri="{FF2B5EF4-FFF2-40B4-BE49-F238E27FC236}">
                <a16:creationId xmlns:a16="http://schemas.microsoft.com/office/drawing/2014/main" id="{AF196D6D-6D00-4802-AE23-6866CCCD82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52215" y="3626949"/>
            <a:ext cx="4039785" cy="1029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95261448"/>
      </p:ext>
    </p:extLst>
  </p:cSld>
  <p:clrMapOvr>
    <a:masterClrMapping/>
  </p:clrMapOvr>
  <mc:AlternateContent xmlns:mc="http://schemas.openxmlformats.org/markup-compatibility/2006" xmlns:p14="http://schemas.microsoft.com/office/powerpoint/2010/main">
    <mc:Choice Requires="p14">
      <p:transition spd="slow" p14:dur="2000" advTm="487"/>
    </mc:Choice>
    <mc:Fallback xmlns="">
      <p:transition spd="slow" advTm="487"/>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9DBA81-86CB-40C9-A30F-D0DF9F32BE81}"/>
              </a:ext>
            </a:extLst>
          </p:cNvPr>
          <p:cNvSpPr>
            <a:spLocks noGrp="1"/>
          </p:cNvSpPr>
          <p:nvPr>
            <p:ph type="title"/>
          </p:nvPr>
        </p:nvSpPr>
        <p:spPr/>
        <p:txBody>
          <a:bodyPr/>
          <a:lstStyle/>
          <a:p>
            <a:r>
              <a:rPr lang="ja-JP" altLang="en-US" dirty="0"/>
              <a:t>調性格計算のプロセス（</a:t>
            </a:r>
            <a:r>
              <a:rPr lang="en-US" altLang="zh-CN" dirty="0"/>
              <a:t>4/4</a:t>
            </a:r>
            <a:r>
              <a:rPr lang="ja-JP" altLang="en-US" dirty="0"/>
              <a:t>）</a:t>
            </a:r>
            <a:endParaRPr lang="zh-CN" altLang="en-US" dirty="0"/>
          </a:p>
        </p:txBody>
      </p:sp>
      <p:sp>
        <p:nvSpPr>
          <p:cNvPr id="3" name="内容占位符 2">
            <a:extLst>
              <a:ext uri="{FF2B5EF4-FFF2-40B4-BE49-F238E27FC236}">
                <a16:creationId xmlns:a16="http://schemas.microsoft.com/office/drawing/2014/main" id="{2EB1EC06-F8C3-4245-9670-DD7C20B20DD1}"/>
              </a:ext>
            </a:extLst>
          </p:cNvPr>
          <p:cNvSpPr>
            <a:spLocks noGrp="1"/>
          </p:cNvSpPr>
          <p:nvPr>
            <p:ph idx="1"/>
          </p:nvPr>
        </p:nvSpPr>
        <p:spPr>
          <a:xfrm>
            <a:off x="1097280" y="1845734"/>
            <a:ext cx="10418144" cy="4023360"/>
          </a:xfrm>
        </p:spPr>
        <p:txBody>
          <a:bodyPr>
            <a:normAutofit/>
          </a:bodyPr>
          <a:lstStyle/>
          <a:p>
            <a:pPr>
              <a:buFont typeface="Wingdings" panose="05000000000000000000" pitchFamily="2" charset="2"/>
              <a:buChar char="l"/>
            </a:pPr>
            <a:r>
              <a:rPr lang="ja-JP" altLang="en-US" sz="2800" dirty="0"/>
              <a:t>各調性格の共感覚分布と</a:t>
            </a:r>
            <a:r>
              <a:rPr lang="en-US" altLang="ja-JP" sz="2800" dirty="0"/>
              <a:t>EMD</a:t>
            </a:r>
            <a:r>
              <a:rPr lang="ja-JP" altLang="en-US" sz="2800" dirty="0"/>
              <a:t>距離計算し、調性格を推定</a:t>
            </a:r>
            <a:endParaRPr lang="en-US" altLang="ja-JP" sz="2800" dirty="0"/>
          </a:p>
          <a:p>
            <a:pPr lvl="2">
              <a:buFont typeface="Wingdings" panose="05000000000000000000" pitchFamily="2" charset="2"/>
              <a:buChar char="l"/>
            </a:pPr>
            <a:r>
              <a:rPr lang="en-US" altLang="ja-JP" sz="2200" dirty="0"/>
              <a:t>Python</a:t>
            </a:r>
            <a:r>
              <a:rPr lang="ja-JP" altLang="en-US" sz="2200" dirty="0"/>
              <a:t>の</a:t>
            </a:r>
            <a:r>
              <a:rPr lang="en-US" altLang="ja-JP" sz="2200" dirty="0"/>
              <a:t>EMD</a:t>
            </a:r>
            <a:r>
              <a:rPr lang="ja-JP" altLang="en-US" sz="2200" dirty="0"/>
              <a:t>距離計算オープンソースを利用</a:t>
            </a:r>
            <a:endParaRPr lang="en-US" altLang="ja-JP" sz="2200" dirty="0"/>
          </a:p>
          <a:p>
            <a:pPr lvl="2">
              <a:buFont typeface="Wingdings" panose="05000000000000000000" pitchFamily="2" charset="2"/>
              <a:buChar char="l"/>
            </a:pPr>
            <a:r>
              <a:rPr lang="ja-JP" altLang="en-US" sz="2200" dirty="0"/>
              <a:t>二次元座標とその色の占有率を引数で計算</a:t>
            </a:r>
            <a:endParaRPr lang="zh-CN" altLang="en-US" sz="2200" dirty="0"/>
          </a:p>
        </p:txBody>
      </p:sp>
      <p:pic>
        <p:nvPicPr>
          <p:cNvPr id="7" name="图片 6">
            <a:extLst>
              <a:ext uri="{FF2B5EF4-FFF2-40B4-BE49-F238E27FC236}">
                <a16:creationId xmlns:a16="http://schemas.microsoft.com/office/drawing/2014/main" id="{89FABEC2-902F-4CDE-B543-5EF42C414842}"/>
              </a:ext>
            </a:extLst>
          </p:cNvPr>
          <p:cNvPicPr>
            <a:picLocks noChangeAspect="1"/>
          </p:cNvPicPr>
          <p:nvPr/>
        </p:nvPicPr>
        <p:blipFill>
          <a:blip r:embed="rId2"/>
          <a:stretch>
            <a:fillRect/>
          </a:stretch>
        </p:blipFill>
        <p:spPr>
          <a:xfrm>
            <a:off x="1245164" y="4536195"/>
            <a:ext cx="3786746" cy="895576"/>
          </a:xfrm>
          <a:prstGeom prst="rect">
            <a:avLst/>
          </a:prstGeom>
        </p:spPr>
      </p:pic>
      <p:cxnSp>
        <p:nvCxnSpPr>
          <p:cNvPr id="9" name="直接箭头连接符 8">
            <a:extLst>
              <a:ext uri="{FF2B5EF4-FFF2-40B4-BE49-F238E27FC236}">
                <a16:creationId xmlns:a16="http://schemas.microsoft.com/office/drawing/2014/main" id="{17C0264E-31E2-4BA8-8CF1-3446E88045D1}"/>
              </a:ext>
            </a:extLst>
          </p:cNvPr>
          <p:cNvCxnSpPr>
            <a:cxnSpLocks/>
            <a:stCxn id="7" idx="3"/>
          </p:cNvCxnSpPr>
          <p:nvPr/>
        </p:nvCxnSpPr>
        <p:spPr>
          <a:xfrm>
            <a:off x="5031910" y="4983983"/>
            <a:ext cx="2215423" cy="487015"/>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文本框 10">
            <a:extLst>
              <a:ext uri="{FF2B5EF4-FFF2-40B4-BE49-F238E27FC236}">
                <a16:creationId xmlns:a16="http://schemas.microsoft.com/office/drawing/2014/main" id="{3F40AC7E-7A92-4F08-BE4B-40356A9987DB}"/>
              </a:ext>
            </a:extLst>
          </p:cNvPr>
          <p:cNvSpPr txBox="1"/>
          <p:nvPr/>
        </p:nvSpPr>
        <p:spPr>
          <a:xfrm>
            <a:off x="5367277" y="6063561"/>
            <a:ext cx="1266383" cy="255115"/>
          </a:xfrm>
          <a:prstGeom prst="rect">
            <a:avLst/>
          </a:prstGeom>
          <a:noFill/>
        </p:spPr>
        <p:txBody>
          <a:bodyPr wrap="none" rtlCol="0">
            <a:spAutoFit/>
          </a:bodyPr>
          <a:lstStyle/>
          <a:p>
            <a:r>
              <a:rPr lang="en-US" altLang="zh-CN" dirty="0"/>
              <a:t>EMD</a:t>
            </a:r>
            <a:r>
              <a:rPr lang="ja-JP" altLang="en-US" dirty="0"/>
              <a:t>距離計算</a:t>
            </a:r>
            <a:endParaRPr lang="zh-CN" altLang="en-US" dirty="0"/>
          </a:p>
        </p:txBody>
      </p:sp>
      <p:sp>
        <p:nvSpPr>
          <p:cNvPr id="12" name="文本框 11">
            <a:extLst>
              <a:ext uri="{FF2B5EF4-FFF2-40B4-BE49-F238E27FC236}">
                <a16:creationId xmlns:a16="http://schemas.microsoft.com/office/drawing/2014/main" id="{16127023-60AB-4572-AB57-CCEEAB071588}"/>
              </a:ext>
            </a:extLst>
          </p:cNvPr>
          <p:cNvSpPr txBox="1"/>
          <p:nvPr/>
        </p:nvSpPr>
        <p:spPr>
          <a:xfrm>
            <a:off x="2520448" y="6063561"/>
            <a:ext cx="1086810" cy="255115"/>
          </a:xfrm>
          <a:prstGeom prst="rect">
            <a:avLst/>
          </a:prstGeom>
          <a:noFill/>
        </p:spPr>
        <p:txBody>
          <a:bodyPr wrap="none" rtlCol="0">
            <a:spAutoFit/>
          </a:bodyPr>
          <a:lstStyle/>
          <a:p>
            <a:r>
              <a:rPr lang="ja-JP" altLang="en-US" dirty="0"/>
              <a:t>商品色分布</a:t>
            </a:r>
            <a:endParaRPr lang="zh-CN" altLang="en-US" dirty="0"/>
          </a:p>
        </p:txBody>
      </p:sp>
      <p:sp>
        <p:nvSpPr>
          <p:cNvPr id="13" name="文本框 12">
            <a:extLst>
              <a:ext uri="{FF2B5EF4-FFF2-40B4-BE49-F238E27FC236}">
                <a16:creationId xmlns:a16="http://schemas.microsoft.com/office/drawing/2014/main" id="{B235B8C4-5F7C-4266-81F5-96E62F18C7FB}"/>
              </a:ext>
            </a:extLst>
          </p:cNvPr>
          <p:cNvSpPr txBox="1"/>
          <p:nvPr/>
        </p:nvSpPr>
        <p:spPr>
          <a:xfrm>
            <a:off x="8091214" y="6071229"/>
            <a:ext cx="2023715" cy="255115"/>
          </a:xfrm>
          <a:prstGeom prst="rect">
            <a:avLst/>
          </a:prstGeom>
          <a:noFill/>
        </p:spPr>
        <p:txBody>
          <a:bodyPr wrap="none" rtlCol="0">
            <a:spAutoFit/>
          </a:bodyPr>
          <a:lstStyle/>
          <a:p>
            <a:r>
              <a:rPr lang="ja-JP" altLang="en-US" dirty="0"/>
              <a:t>調性格の共感覚色分布</a:t>
            </a:r>
            <a:endParaRPr lang="zh-CN" altLang="en-US" dirty="0"/>
          </a:p>
        </p:txBody>
      </p:sp>
      <p:sp>
        <p:nvSpPr>
          <p:cNvPr id="14" name="矩形: 圆角 13">
            <a:extLst>
              <a:ext uri="{FF2B5EF4-FFF2-40B4-BE49-F238E27FC236}">
                <a16:creationId xmlns:a16="http://schemas.microsoft.com/office/drawing/2014/main" id="{70D6A647-DCDD-4149-B570-21284FADD37D}"/>
              </a:ext>
            </a:extLst>
          </p:cNvPr>
          <p:cNvSpPr/>
          <p:nvPr/>
        </p:nvSpPr>
        <p:spPr>
          <a:xfrm>
            <a:off x="1097280" y="4185865"/>
            <a:ext cx="4082514" cy="1685991"/>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6" name="直接箭头连接符 15">
            <a:extLst>
              <a:ext uri="{FF2B5EF4-FFF2-40B4-BE49-F238E27FC236}">
                <a16:creationId xmlns:a16="http://schemas.microsoft.com/office/drawing/2014/main" id="{3BCAD0D2-1014-42CD-9D8B-A958426B06B4}"/>
              </a:ext>
            </a:extLst>
          </p:cNvPr>
          <p:cNvCxnSpPr>
            <a:cxnSpLocks/>
            <a:stCxn id="14" idx="3"/>
          </p:cNvCxnSpPr>
          <p:nvPr/>
        </p:nvCxnSpPr>
        <p:spPr>
          <a:xfrm flipV="1">
            <a:off x="5179794" y="2549027"/>
            <a:ext cx="2166491" cy="2479834"/>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a:extLst>
              <a:ext uri="{FF2B5EF4-FFF2-40B4-BE49-F238E27FC236}">
                <a16:creationId xmlns:a16="http://schemas.microsoft.com/office/drawing/2014/main" id="{1EAEC7A7-450F-4F97-A8C3-3E182C70845B}"/>
              </a:ext>
            </a:extLst>
          </p:cNvPr>
          <p:cNvCxnSpPr>
            <a:cxnSpLocks/>
            <a:stCxn id="14" idx="3"/>
          </p:cNvCxnSpPr>
          <p:nvPr/>
        </p:nvCxnSpPr>
        <p:spPr>
          <a:xfrm flipV="1">
            <a:off x="5179794" y="3872761"/>
            <a:ext cx="2166491" cy="1156100"/>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21" name="组合 20">
            <a:extLst>
              <a:ext uri="{FF2B5EF4-FFF2-40B4-BE49-F238E27FC236}">
                <a16:creationId xmlns:a16="http://schemas.microsoft.com/office/drawing/2014/main" id="{D9593162-7303-4BDC-99DB-EBE26EF01781}"/>
              </a:ext>
            </a:extLst>
          </p:cNvPr>
          <p:cNvGrpSpPr/>
          <p:nvPr/>
        </p:nvGrpSpPr>
        <p:grpSpPr>
          <a:xfrm>
            <a:off x="7073166" y="2302984"/>
            <a:ext cx="4082514" cy="3743856"/>
            <a:chOff x="7073166" y="2302984"/>
            <a:chExt cx="4082514" cy="3743856"/>
          </a:xfrm>
        </p:grpSpPr>
        <p:sp>
          <p:nvSpPr>
            <p:cNvPr id="8" name="文本框 7">
              <a:extLst>
                <a:ext uri="{FF2B5EF4-FFF2-40B4-BE49-F238E27FC236}">
                  <a16:creationId xmlns:a16="http://schemas.microsoft.com/office/drawing/2014/main" id="{E1D07C33-665E-43A4-A060-8C16AA20C4F2}"/>
                </a:ext>
              </a:extLst>
            </p:cNvPr>
            <p:cNvSpPr txBox="1"/>
            <p:nvPr/>
          </p:nvSpPr>
          <p:spPr>
            <a:xfrm>
              <a:off x="8672184" y="5204756"/>
              <a:ext cx="861774" cy="819889"/>
            </a:xfrm>
            <a:prstGeom prst="rect">
              <a:avLst/>
            </a:prstGeom>
            <a:noFill/>
          </p:spPr>
          <p:txBody>
            <a:bodyPr vert="eaVert" wrap="square" rtlCol="0">
              <a:spAutoFit/>
            </a:bodyPr>
            <a:lstStyle/>
            <a:p>
              <a:r>
                <a:rPr lang="en-US" altLang="zh-CN" sz="4400" dirty="0"/>
                <a:t>…</a:t>
              </a:r>
              <a:endParaRPr lang="zh-CN" altLang="en-US" sz="4400" dirty="0"/>
            </a:p>
          </p:txBody>
        </p:sp>
        <p:sp>
          <p:nvSpPr>
            <p:cNvPr id="15" name="矩形: 圆角 14">
              <a:extLst>
                <a:ext uri="{FF2B5EF4-FFF2-40B4-BE49-F238E27FC236}">
                  <a16:creationId xmlns:a16="http://schemas.microsoft.com/office/drawing/2014/main" id="{09AC2A88-494D-4C37-81F1-31F82E48F29A}"/>
                </a:ext>
              </a:extLst>
            </p:cNvPr>
            <p:cNvSpPr/>
            <p:nvPr/>
          </p:nvSpPr>
          <p:spPr>
            <a:xfrm>
              <a:off x="7073166" y="2302984"/>
              <a:ext cx="4082514" cy="3743856"/>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0" name="组合 19">
              <a:extLst>
                <a:ext uri="{FF2B5EF4-FFF2-40B4-BE49-F238E27FC236}">
                  <a16:creationId xmlns:a16="http://schemas.microsoft.com/office/drawing/2014/main" id="{F37D2D04-62AB-44D6-873F-ADA6BC088D49}"/>
                </a:ext>
              </a:extLst>
            </p:cNvPr>
            <p:cNvGrpSpPr/>
            <p:nvPr/>
          </p:nvGrpSpPr>
          <p:grpSpPr>
            <a:xfrm>
              <a:off x="7207581" y="2481996"/>
              <a:ext cx="3792405" cy="2190885"/>
              <a:chOff x="7207581" y="2481996"/>
              <a:chExt cx="3792405" cy="2190885"/>
            </a:xfrm>
          </p:grpSpPr>
          <p:pic>
            <p:nvPicPr>
              <p:cNvPr id="5" name="图片 4">
                <a:extLst>
                  <a:ext uri="{FF2B5EF4-FFF2-40B4-BE49-F238E27FC236}">
                    <a16:creationId xmlns:a16="http://schemas.microsoft.com/office/drawing/2014/main" id="{CEF06753-6255-449B-8650-D432E71C503D}"/>
                  </a:ext>
                </a:extLst>
              </p:cNvPr>
              <p:cNvPicPr>
                <a:picLocks noChangeAspect="1"/>
              </p:cNvPicPr>
              <p:nvPr/>
            </p:nvPicPr>
            <p:blipFill>
              <a:blip r:embed="rId3"/>
              <a:stretch>
                <a:fillRect/>
              </a:stretch>
            </p:blipFill>
            <p:spPr>
              <a:xfrm>
                <a:off x="7207581" y="2481996"/>
                <a:ext cx="3792405" cy="1038369"/>
              </a:xfrm>
              <a:prstGeom prst="rect">
                <a:avLst/>
              </a:prstGeom>
            </p:spPr>
          </p:pic>
          <p:pic>
            <p:nvPicPr>
              <p:cNvPr id="6" name="图片 5">
                <a:extLst>
                  <a:ext uri="{FF2B5EF4-FFF2-40B4-BE49-F238E27FC236}">
                    <a16:creationId xmlns:a16="http://schemas.microsoft.com/office/drawing/2014/main" id="{96B2A779-A117-4342-BB1A-90F7E28C053A}"/>
                  </a:ext>
                </a:extLst>
              </p:cNvPr>
              <p:cNvPicPr>
                <a:picLocks noChangeAspect="1"/>
              </p:cNvPicPr>
              <p:nvPr/>
            </p:nvPicPr>
            <p:blipFill>
              <a:blip r:embed="rId4"/>
              <a:stretch>
                <a:fillRect/>
              </a:stretch>
            </p:blipFill>
            <p:spPr>
              <a:xfrm>
                <a:off x="7207581" y="3734792"/>
                <a:ext cx="3790983" cy="938089"/>
              </a:xfrm>
              <a:prstGeom prst="rect">
                <a:avLst/>
              </a:prstGeom>
            </p:spPr>
          </p:pic>
          <p:sp>
            <p:nvSpPr>
              <p:cNvPr id="18" name="文本框 17">
                <a:extLst>
                  <a:ext uri="{FF2B5EF4-FFF2-40B4-BE49-F238E27FC236}">
                    <a16:creationId xmlns:a16="http://schemas.microsoft.com/office/drawing/2014/main" id="{C4D7EE6E-A9E7-43AA-8A05-20203889AEBD}"/>
                  </a:ext>
                </a:extLst>
              </p:cNvPr>
              <p:cNvSpPr txBox="1"/>
              <p:nvPr/>
            </p:nvSpPr>
            <p:spPr>
              <a:xfrm>
                <a:off x="8686800" y="2795451"/>
                <a:ext cx="505267" cy="369332"/>
              </a:xfrm>
              <a:prstGeom prst="rect">
                <a:avLst/>
              </a:prstGeom>
              <a:noFill/>
            </p:spPr>
            <p:txBody>
              <a:bodyPr wrap="none" rtlCol="0">
                <a:spAutoFit/>
              </a:bodyPr>
              <a:lstStyle/>
              <a:p>
                <a:r>
                  <a:rPr lang="en-US" altLang="ja-JP" dirty="0"/>
                  <a:t>CM</a:t>
                </a:r>
                <a:endParaRPr lang="zh-CN" altLang="en-US" dirty="0"/>
              </a:p>
            </p:txBody>
          </p:sp>
          <p:sp>
            <p:nvSpPr>
              <p:cNvPr id="19" name="文本框 18">
                <a:extLst>
                  <a:ext uri="{FF2B5EF4-FFF2-40B4-BE49-F238E27FC236}">
                    <a16:creationId xmlns:a16="http://schemas.microsoft.com/office/drawing/2014/main" id="{C5220EF7-10EA-4439-8264-A8EBA72A51C2}"/>
                  </a:ext>
                </a:extLst>
              </p:cNvPr>
              <p:cNvSpPr txBox="1"/>
              <p:nvPr/>
            </p:nvSpPr>
            <p:spPr>
              <a:xfrm>
                <a:off x="8686800" y="3834504"/>
                <a:ext cx="524503" cy="369332"/>
              </a:xfrm>
              <a:prstGeom prst="rect">
                <a:avLst/>
              </a:prstGeom>
              <a:noFill/>
            </p:spPr>
            <p:txBody>
              <a:bodyPr wrap="none" rtlCol="0">
                <a:spAutoFit/>
              </a:bodyPr>
              <a:lstStyle/>
              <a:p>
                <a:r>
                  <a:rPr lang="en-US" altLang="ja-JP" dirty="0"/>
                  <a:t>DM</a:t>
                </a:r>
                <a:endParaRPr lang="zh-CN" altLang="en-US" dirty="0"/>
              </a:p>
            </p:txBody>
          </p:sp>
        </p:grpSp>
      </p:grpSp>
    </p:spTree>
    <p:extLst>
      <p:ext uri="{BB962C8B-B14F-4D97-AF65-F5344CB8AC3E}">
        <p14:creationId xmlns:p14="http://schemas.microsoft.com/office/powerpoint/2010/main" val="3100431691"/>
      </p:ext>
    </p:extLst>
  </p:cSld>
  <p:clrMapOvr>
    <a:masterClrMapping/>
  </p:clrMapOvr>
  <mc:AlternateContent xmlns:mc="http://schemas.openxmlformats.org/markup-compatibility/2006" xmlns:p14="http://schemas.microsoft.com/office/powerpoint/2010/main">
    <mc:Choice Requires="p14">
      <p:transition spd="slow" p14:dur="2000" advTm="27892"/>
    </mc:Choice>
    <mc:Fallback xmlns="">
      <p:transition spd="slow" advTm="27892"/>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427783-A2B7-4AFF-830B-E9AF8566577D}"/>
              </a:ext>
            </a:extLst>
          </p:cNvPr>
          <p:cNvSpPr>
            <a:spLocks noGrp="1"/>
          </p:cNvSpPr>
          <p:nvPr>
            <p:ph type="title"/>
          </p:nvPr>
        </p:nvSpPr>
        <p:spPr/>
        <p:txBody>
          <a:bodyPr/>
          <a:lstStyle/>
          <a:p>
            <a:r>
              <a:rPr lang="ja-JP" altLang="en-US" dirty="0"/>
              <a:t>既存レコメンド手法調査</a:t>
            </a:r>
            <a:endParaRPr lang="zh-CN" altLang="en-US" dirty="0"/>
          </a:p>
        </p:txBody>
      </p:sp>
      <p:sp>
        <p:nvSpPr>
          <p:cNvPr id="3" name="内容占位符 2">
            <a:extLst>
              <a:ext uri="{FF2B5EF4-FFF2-40B4-BE49-F238E27FC236}">
                <a16:creationId xmlns:a16="http://schemas.microsoft.com/office/drawing/2014/main" id="{B1131F97-DB22-4EBD-992F-C845829E3939}"/>
              </a:ext>
            </a:extLst>
          </p:cNvPr>
          <p:cNvSpPr>
            <a:spLocks noGrp="1"/>
          </p:cNvSpPr>
          <p:nvPr>
            <p:ph idx="1"/>
          </p:nvPr>
        </p:nvSpPr>
        <p:spPr/>
        <p:txBody>
          <a:bodyPr>
            <a:normAutofit/>
          </a:bodyPr>
          <a:lstStyle/>
          <a:p>
            <a:pPr>
              <a:buFont typeface="Wingdings" panose="05000000000000000000" pitchFamily="2" charset="2"/>
              <a:buChar char="l"/>
            </a:pPr>
            <a:r>
              <a:rPr lang="ja-JP" altLang="en-US" sz="2800" dirty="0"/>
              <a:t>協調フィルタリング</a:t>
            </a:r>
            <a:endParaRPr lang="en-US" altLang="ja-JP" sz="2800" dirty="0"/>
          </a:p>
          <a:p>
            <a:pPr>
              <a:buFont typeface="Wingdings" panose="05000000000000000000" pitchFamily="2" charset="2"/>
              <a:buChar char="l"/>
            </a:pPr>
            <a:endParaRPr lang="en-US" altLang="ja-JP" sz="2800" dirty="0"/>
          </a:p>
          <a:p>
            <a:pPr>
              <a:buFont typeface="Wingdings" panose="05000000000000000000" pitchFamily="2" charset="2"/>
              <a:buChar char="l"/>
            </a:pPr>
            <a:r>
              <a:rPr lang="en-US" altLang="ja-JP" sz="2800" dirty="0"/>
              <a:t>SVD</a:t>
            </a:r>
            <a:r>
              <a:rPr lang="ja-JP" altLang="en-US" sz="2800" dirty="0"/>
              <a:t>特異値分解</a:t>
            </a:r>
            <a:endParaRPr lang="en-US" altLang="ja-JP" sz="2800" dirty="0"/>
          </a:p>
          <a:p>
            <a:pPr>
              <a:buFont typeface="Wingdings" panose="05000000000000000000" pitchFamily="2" charset="2"/>
              <a:buChar char="l"/>
            </a:pPr>
            <a:endParaRPr lang="en-US" altLang="ja-JP" sz="2800" dirty="0"/>
          </a:p>
          <a:p>
            <a:pPr>
              <a:buFont typeface="Wingdings" panose="05000000000000000000" pitchFamily="2" charset="2"/>
              <a:buChar char="l"/>
            </a:pPr>
            <a:r>
              <a:rPr lang="en-US" altLang="ja-JP" sz="2800" dirty="0"/>
              <a:t>Restricted </a:t>
            </a:r>
            <a:r>
              <a:rPr lang="en-US" altLang="ja-JP" sz="2800" dirty="0" err="1"/>
              <a:t>Boltzman</a:t>
            </a:r>
            <a:r>
              <a:rPr lang="en-US" altLang="ja-JP" sz="2800" dirty="0"/>
              <a:t> Machines</a:t>
            </a:r>
            <a:endParaRPr lang="zh-CN" altLang="en-US" sz="2800" dirty="0"/>
          </a:p>
        </p:txBody>
      </p:sp>
    </p:spTree>
    <p:extLst>
      <p:ext uri="{BB962C8B-B14F-4D97-AF65-F5344CB8AC3E}">
        <p14:creationId xmlns:p14="http://schemas.microsoft.com/office/powerpoint/2010/main" val="2198847191"/>
      </p:ext>
    </p:extLst>
  </p:cSld>
  <p:clrMapOvr>
    <a:masterClrMapping/>
  </p:clrMapOvr>
  <mc:AlternateContent xmlns:mc="http://schemas.openxmlformats.org/markup-compatibility/2006" xmlns:p14="http://schemas.microsoft.com/office/powerpoint/2010/main">
    <mc:Choice Requires="p14">
      <p:transition spd="slow" p14:dur="2000" advTm="9022"/>
    </mc:Choice>
    <mc:Fallback xmlns="">
      <p:transition spd="slow" advTm="9022"/>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969922-AB0E-4BE9-8EC2-170F60C76248}"/>
              </a:ext>
            </a:extLst>
          </p:cNvPr>
          <p:cNvSpPr>
            <a:spLocks noGrp="1"/>
          </p:cNvSpPr>
          <p:nvPr>
            <p:ph type="title"/>
          </p:nvPr>
        </p:nvSpPr>
        <p:spPr/>
        <p:txBody>
          <a:bodyPr/>
          <a:lstStyle/>
          <a:p>
            <a:r>
              <a:rPr lang="ja-JP" altLang="en-US" dirty="0"/>
              <a:t>協調フィルタリング</a:t>
            </a:r>
            <a:endParaRPr lang="en-US" altLang="ja-JP" dirty="0"/>
          </a:p>
        </p:txBody>
      </p:sp>
      <p:sp>
        <p:nvSpPr>
          <p:cNvPr id="3" name="内容占位符 2">
            <a:extLst>
              <a:ext uri="{FF2B5EF4-FFF2-40B4-BE49-F238E27FC236}">
                <a16:creationId xmlns:a16="http://schemas.microsoft.com/office/drawing/2014/main" id="{C5EA540F-DA6F-47EF-830F-AD325A64CEE2}"/>
              </a:ext>
            </a:extLst>
          </p:cNvPr>
          <p:cNvSpPr>
            <a:spLocks noGrp="1"/>
          </p:cNvSpPr>
          <p:nvPr>
            <p:ph idx="1"/>
          </p:nvPr>
        </p:nvSpPr>
        <p:spPr/>
        <p:txBody>
          <a:bodyPr>
            <a:normAutofit/>
          </a:bodyPr>
          <a:lstStyle/>
          <a:p>
            <a:pPr>
              <a:buFont typeface="Wingdings" panose="05000000000000000000" pitchFamily="2" charset="2"/>
              <a:buChar char="l"/>
            </a:pPr>
            <a:r>
              <a:rPr lang="ja-JP" altLang="en-US" sz="2800" dirty="0"/>
              <a:t>ユーザーの行為情報を取得して好みを分析</a:t>
            </a:r>
            <a:endParaRPr lang="en-US" altLang="ja-JP" sz="2800" dirty="0"/>
          </a:p>
          <a:p>
            <a:pPr>
              <a:buFont typeface="Wingdings" panose="05000000000000000000" pitchFamily="2" charset="2"/>
              <a:buChar char="l"/>
            </a:pPr>
            <a:endParaRPr lang="en-US" altLang="ja-JP" sz="2800" dirty="0"/>
          </a:p>
          <a:p>
            <a:pPr>
              <a:buFont typeface="Wingdings" panose="05000000000000000000" pitchFamily="2" charset="2"/>
              <a:buChar char="l"/>
            </a:pPr>
            <a:r>
              <a:rPr lang="ja-JP" altLang="en-US" sz="2800" dirty="0"/>
              <a:t>類似度高いユーザー情報を用いてレコメンド</a:t>
            </a:r>
            <a:endParaRPr lang="en-US" altLang="ja-JP" sz="2800" dirty="0"/>
          </a:p>
          <a:p>
            <a:pPr lvl="2">
              <a:buFont typeface="Wingdings" panose="05000000000000000000" pitchFamily="2" charset="2"/>
              <a:buChar char="l"/>
            </a:pPr>
            <a:r>
              <a:rPr lang="ja-JP" altLang="en-US" sz="2200" dirty="0"/>
              <a:t>閲覧データ</a:t>
            </a:r>
            <a:endParaRPr lang="en-US" altLang="ja-JP" sz="2200" dirty="0"/>
          </a:p>
          <a:p>
            <a:pPr lvl="2">
              <a:buFont typeface="Wingdings" panose="05000000000000000000" pitchFamily="2" charset="2"/>
              <a:buChar char="l"/>
            </a:pPr>
            <a:r>
              <a:rPr lang="ja-JP" altLang="en-US" sz="2200" dirty="0"/>
              <a:t>購入履歴</a:t>
            </a:r>
            <a:endParaRPr lang="en-US" altLang="ja-JP" sz="2200" dirty="0"/>
          </a:p>
          <a:p>
            <a:pPr lvl="2">
              <a:buFont typeface="Wingdings" panose="05000000000000000000" pitchFamily="2" charset="2"/>
              <a:buChar char="l"/>
            </a:pPr>
            <a:r>
              <a:rPr lang="ja-JP" altLang="en-US" sz="2200" dirty="0"/>
              <a:t>商品に評価点数</a:t>
            </a:r>
            <a:endParaRPr lang="en-US" altLang="ja-JP" sz="2200" dirty="0"/>
          </a:p>
          <a:p>
            <a:pPr>
              <a:buFont typeface="Wingdings" panose="05000000000000000000" pitchFamily="2" charset="2"/>
              <a:buChar char="l"/>
            </a:pPr>
            <a:endParaRPr lang="zh-CN" altLang="en-US" sz="2800" dirty="0"/>
          </a:p>
        </p:txBody>
      </p:sp>
    </p:spTree>
    <p:extLst>
      <p:ext uri="{BB962C8B-B14F-4D97-AF65-F5344CB8AC3E}">
        <p14:creationId xmlns:p14="http://schemas.microsoft.com/office/powerpoint/2010/main" val="4019565006"/>
      </p:ext>
    </p:extLst>
  </p:cSld>
  <p:clrMapOvr>
    <a:masterClrMapping/>
  </p:clrMapOvr>
  <mc:AlternateContent xmlns:mc="http://schemas.openxmlformats.org/markup-compatibility/2006" xmlns:p14="http://schemas.microsoft.com/office/powerpoint/2010/main">
    <mc:Choice Requires="p14">
      <p:transition spd="slow" p14:dur="2000" advTm="28371"/>
    </mc:Choice>
    <mc:Fallback xmlns="">
      <p:transition spd="slow" advTm="28371"/>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969922-AB0E-4BE9-8EC2-170F60C76248}"/>
              </a:ext>
            </a:extLst>
          </p:cNvPr>
          <p:cNvSpPr>
            <a:spLocks noGrp="1"/>
          </p:cNvSpPr>
          <p:nvPr>
            <p:ph type="title"/>
          </p:nvPr>
        </p:nvSpPr>
        <p:spPr/>
        <p:txBody>
          <a:bodyPr/>
          <a:lstStyle/>
          <a:p>
            <a:r>
              <a:rPr lang="en-US" altLang="ja-JP" dirty="0"/>
              <a:t>SVD</a:t>
            </a:r>
            <a:r>
              <a:rPr lang="ja-JP" altLang="en-US" dirty="0"/>
              <a:t>特異値分解</a:t>
            </a:r>
            <a:endParaRPr lang="en-US" altLang="ja-JP" dirty="0"/>
          </a:p>
        </p:txBody>
      </p:sp>
      <p:pic>
        <p:nvPicPr>
          <p:cNvPr id="2051" name="图片 35">
            <a:extLst>
              <a:ext uri="{FF2B5EF4-FFF2-40B4-BE49-F238E27FC236}">
                <a16:creationId xmlns:a16="http://schemas.microsoft.com/office/drawing/2014/main" id="{104E1CBF-63DF-4700-A67E-D83FE4DB29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2960" y="1737361"/>
            <a:ext cx="5592364" cy="2609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0" name="图片 1">
            <a:extLst>
              <a:ext uri="{FF2B5EF4-FFF2-40B4-BE49-F238E27FC236}">
                <a16:creationId xmlns:a16="http://schemas.microsoft.com/office/drawing/2014/main" id="{27B0A18A-C377-4A03-A4B3-597940166E6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55322" y="3075815"/>
            <a:ext cx="5873718" cy="20448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箭头: 下弧形 3">
            <a:extLst>
              <a:ext uri="{FF2B5EF4-FFF2-40B4-BE49-F238E27FC236}">
                <a16:creationId xmlns:a16="http://schemas.microsoft.com/office/drawing/2014/main" id="{B4611755-EAA2-433D-B7C3-EE0428042EEA}"/>
              </a:ext>
            </a:extLst>
          </p:cNvPr>
          <p:cNvSpPr/>
          <p:nvPr/>
        </p:nvSpPr>
        <p:spPr>
          <a:xfrm rot="10800000">
            <a:off x="7012231" y="2331986"/>
            <a:ext cx="3382543" cy="743827"/>
          </a:xfrm>
          <a:prstGeom prst="curvedUpArrow">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 name="箭头: 下弧形 2">
            <a:extLst>
              <a:ext uri="{FF2B5EF4-FFF2-40B4-BE49-F238E27FC236}">
                <a16:creationId xmlns:a16="http://schemas.microsoft.com/office/drawing/2014/main" id="{FFCD009A-3F81-4E0A-893C-056F82D3AEB0}"/>
              </a:ext>
            </a:extLst>
          </p:cNvPr>
          <p:cNvSpPr/>
          <p:nvPr/>
        </p:nvSpPr>
        <p:spPr>
          <a:xfrm>
            <a:off x="7012232" y="5120641"/>
            <a:ext cx="3382544" cy="743828"/>
          </a:xfrm>
          <a:prstGeom prst="curvedUp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 name="文本框 4">
            <a:extLst>
              <a:ext uri="{FF2B5EF4-FFF2-40B4-BE49-F238E27FC236}">
                <a16:creationId xmlns:a16="http://schemas.microsoft.com/office/drawing/2014/main" id="{AE6C8AD1-A638-4AC4-A86F-6DE4BEB20C2C}"/>
              </a:ext>
            </a:extLst>
          </p:cNvPr>
          <p:cNvSpPr txBox="1"/>
          <p:nvPr/>
        </p:nvSpPr>
        <p:spPr>
          <a:xfrm>
            <a:off x="7199669" y="5864469"/>
            <a:ext cx="3996607" cy="369332"/>
          </a:xfrm>
          <a:prstGeom prst="rect">
            <a:avLst/>
          </a:prstGeom>
          <a:noFill/>
        </p:spPr>
        <p:txBody>
          <a:bodyPr wrap="none" rtlCol="0">
            <a:spAutoFit/>
          </a:bodyPr>
          <a:lstStyle/>
          <a:p>
            <a:r>
              <a:rPr lang="ja-JP" altLang="en-US" dirty="0"/>
              <a:t>数値計算で近いマトリックス</a:t>
            </a:r>
            <a:r>
              <a:rPr lang="en-US" altLang="ja-JP" dirty="0"/>
              <a:t>U </a:t>
            </a:r>
            <a:r>
              <a:rPr lang="en-US" altLang="zh-CN" dirty="0"/>
              <a:t>x V</a:t>
            </a:r>
            <a:r>
              <a:rPr lang="ja-JP" altLang="en-US" dirty="0"/>
              <a:t>を求め</a:t>
            </a:r>
            <a:endParaRPr lang="zh-CN" altLang="en-US" dirty="0"/>
          </a:p>
        </p:txBody>
      </p:sp>
      <p:sp>
        <p:nvSpPr>
          <p:cNvPr id="8" name="文本框 7">
            <a:extLst>
              <a:ext uri="{FF2B5EF4-FFF2-40B4-BE49-F238E27FC236}">
                <a16:creationId xmlns:a16="http://schemas.microsoft.com/office/drawing/2014/main" id="{3FE8D3CC-3575-4251-B1CE-0C953908CCCA}"/>
              </a:ext>
            </a:extLst>
          </p:cNvPr>
          <p:cNvSpPr txBox="1"/>
          <p:nvPr/>
        </p:nvSpPr>
        <p:spPr>
          <a:xfrm>
            <a:off x="7012231" y="1962654"/>
            <a:ext cx="3676006" cy="369332"/>
          </a:xfrm>
          <a:prstGeom prst="rect">
            <a:avLst/>
          </a:prstGeom>
          <a:noFill/>
        </p:spPr>
        <p:txBody>
          <a:bodyPr wrap="none" rtlCol="0">
            <a:spAutoFit/>
          </a:bodyPr>
          <a:lstStyle/>
          <a:p>
            <a:r>
              <a:rPr lang="ja-JP" altLang="en-US" dirty="0"/>
              <a:t>元マトリックス</a:t>
            </a:r>
            <a:r>
              <a:rPr lang="en-US" altLang="ja-JP" dirty="0"/>
              <a:t>M</a:t>
            </a:r>
            <a:r>
              <a:rPr lang="ja-JP" altLang="en-US" dirty="0"/>
              <a:t>の空白データを推測</a:t>
            </a:r>
            <a:endParaRPr lang="zh-CN" altLang="en-US" dirty="0"/>
          </a:p>
        </p:txBody>
      </p:sp>
    </p:spTree>
    <p:extLst>
      <p:ext uri="{BB962C8B-B14F-4D97-AF65-F5344CB8AC3E}">
        <p14:creationId xmlns:p14="http://schemas.microsoft.com/office/powerpoint/2010/main" val="141505368"/>
      </p:ext>
    </p:extLst>
  </p:cSld>
  <p:clrMapOvr>
    <a:masterClrMapping/>
  </p:clrMapOvr>
  <mc:AlternateContent xmlns:mc="http://schemas.openxmlformats.org/markup-compatibility/2006" xmlns:p14="http://schemas.microsoft.com/office/powerpoint/2010/main">
    <mc:Choice Requires="p14">
      <p:transition spd="slow" p14:dur="2000" advTm="56745"/>
    </mc:Choice>
    <mc:Fallback xmlns="">
      <p:transition spd="slow" advTm="56745"/>
    </mc:Fallback>
  </mc:AlternateContent>
</p:sld>
</file>

<file path=ppt/theme/theme1.xml><?xml version="1.0" encoding="utf-8"?>
<a:theme xmlns:a="http://schemas.openxmlformats.org/drawingml/2006/main" name="回顾">
  <a:themeElements>
    <a:clrScheme name="回顾">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回顾">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回顾">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1058</TotalTime>
  <Words>3955</Words>
  <Application>Microsoft Office PowerPoint</Application>
  <PresentationFormat>宽屏</PresentationFormat>
  <Paragraphs>553</Paragraphs>
  <Slides>68</Slides>
  <Notes>22</Notes>
  <HiddenSlides>1</HiddenSlides>
  <MMClips>0</MMClips>
  <ScaleCrop>false</ScaleCrop>
  <HeadingPairs>
    <vt:vector size="8" baseType="variant">
      <vt:variant>
        <vt:lpstr>已用的字体</vt:lpstr>
      </vt:variant>
      <vt:variant>
        <vt:i4>8</vt:i4>
      </vt:variant>
      <vt:variant>
        <vt:lpstr>主题</vt:lpstr>
      </vt:variant>
      <vt:variant>
        <vt:i4>1</vt:i4>
      </vt:variant>
      <vt:variant>
        <vt:lpstr>嵌入 OLE 服务器</vt:lpstr>
      </vt:variant>
      <vt:variant>
        <vt:i4>2</vt:i4>
      </vt:variant>
      <vt:variant>
        <vt:lpstr>幻灯片标题</vt:lpstr>
      </vt:variant>
      <vt:variant>
        <vt:i4>68</vt:i4>
      </vt:variant>
    </vt:vector>
  </HeadingPairs>
  <TitlesOfParts>
    <vt:vector size="79" baseType="lpstr">
      <vt:lpstr>ＭＳ Ｐゴシック</vt:lpstr>
      <vt:lpstr>ＭＳ Ｐゴシック</vt:lpstr>
      <vt:lpstr>游ゴシック</vt:lpstr>
      <vt:lpstr>等线</vt:lpstr>
      <vt:lpstr>宋体</vt:lpstr>
      <vt:lpstr>Calibri</vt:lpstr>
      <vt:lpstr>Calibri Light</vt:lpstr>
      <vt:lpstr>Wingdings</vt:lpstr>
      <vt:lpstr>回顾</vt:lpstr>
      <vt:lpstr>公式</vt:lpstr>
      <vt:lpstr>Equation.KSEE3</vt:lpstr>
      <vt:lpstr>クロスモダリティを用いた カラーベースレコメンダーシステムの開発 ―レコメンダ―エンジンの設計と実装―</vt:lpstr>
      <vt:lpstr>発表の流れ</vt:lpstr>
      <vt:lpstr>プロジェクト概要</vt:lpstr>
      <vt:lpstr>プロジェクトの背景</vt:lpstr>
      <vt:lpstr>開発体制</vt:lpstr>
      <vt:lpstr>関連研究と設計方針</vt:lpstr>
      <vt:lpstr>既存レコメンド手法調査</vt:lpstr>
      <vt:lpstr>協調フィルタリング</vt:lpstr>
      <vt:lpstr>SVD特異値分解</vt:lpstr>
      <vt:lpstr>Restricted Boltzman Machines</vt:lpstr>
      <vt:lpstr>クロスモダリティと共感覚</vt:lpstr>
      <vt:lpstr>調性格と色聴共感覚</vt:lpstr>
      <vt:lpstr>設計方針</vt:lpstr>
      <vt:lpstr>レコメンダ―システム設計</vt:lpstr>
      <vt:lpstr>ユーザーベースフィルタリング</vt:lpstr>
      <vt:lpstr>コンテンツベースフィルタリング</vt:lpstr>
      <vt:lpstr>カラーベースフィルタリング（1/4）</vt:lpstr>
      <vt:lpstr>カラーベースフィルタリング（2/4）</vt:lpstr>
      <vt:lpstr>カラーベースフィルタリング（3/4）</vt:lpstr>
      <vt:lpstr>カラーベースフィルタリング（4/4）</vt:lpstr>
      <vt:lpstr>レコメンダ―システム実装</vt:lpstr>
      <vt:lpstr>システム全体とレコメンドプロセス</vt:lpstr>
      <vt:lpstr>システム構築</vt:lpstr>
      <vt:lpstr>実証実験用IROYA通販サイト</vt:lpstr>
      <vt:lpstr>レコメンダ―システム</vt:lpstr>
      <vt:lpstr>通販サイトとエンジンの通信</vt:lpstr>
      <vt:lpstr>構築した各EC2</vt:lpstr>
      <vt:lpstr>エンジン実装</vt:lpstr>
      <vt:lpstr>ユーザーベースフィルタリング実装</vt:lpstr>
      <vt:lpstr>コンテンツベースフィルタリング実装（1/2）</vt:lpstr>
      <vt:lpstr>コンテンツベースフィルタリング実装（2/2）</vt:lpstr>
      <vt:lpstr>カラーベースフィルタリング実装</vt:lpstr>
      <vt:lpstr>カラーベースフィルタリング実装</vt:lpstr>
      <vt:lpstr>カラーベースフィルタリング実装</vt:lpstr>
      <vt:lpstr>カラーベースフィルタリング実装</vt:lpstr>
      <vt:lpstr>カラーベースフィルタリング実装</vt:lpstr>
      <vt:lpstr>カラーベースフィルタリング実装</vt:lpstr>
      <vt:lpstr>カラーベースフィルタリング実装</vt:lpstr>
      <vt:lpstr>カラーベースフィルタリング実装</vt:lpstr>
      <vt:lpstr>カラーベースフィルタリング実装</vt:lpstr>
      <vt:lpstr>評価手法と実験結果分析</vt:lpstr>
      <vt:lpstr>評価方法</vt:lpstr>
      <vt:lpstr>評価方法</vt:lpstr>
      <vt:lpstr>評価プロセス</vt:lpstr>
      <vt:lpstr>評価指標</vt:lpstr>
      <vt:lpstr>CTR（Click Through Rate）</vt:lpstr>
      <vt:lpstr>レコメンド結果の満足度</vt:lpstr>
      <vt:lpstr>Pay per click</vt:lpstr>
      <vt:lpstr>購入決定までの時間</vt:lpstr>
      <vt:lpstr>ユーザーテスト</vt:lpstr>
      <vt:lpstr>ユーザーテスト</vt:lpstr>
      <vt:lpstr>ユーザーテスト</vt:lpstr>
      <vt:lpstr>まとめと今後の課題</vt:lpstr>
      <vt:lpstr>まとめ</vt:lpstr>
      <vt:lpstr>今後の課題</vt:lpstr>
      <vt:lpstr>ご清聴ありがとうございました</vt:lpstr>
      <vt:lpstr>改善</vt:lpstr>
      <vt:lpstr>改善後のユーザーテスト</vt:lpstr>
      <vt:lpstr>改善後のユーザーテスト</vt:lpstr>
      <vt:lpstr>改善後のユーザーテスト</vt:lpstr>
      <vt:lpstr>システム全体像</vt:lpstr>
      <vt:lpstr>調性格計算のプロセス（1/4）</vt:lpstr>
      <vt:lpstr>調性格計算のプロセス（1/4）</vt:lpstr>
      <vt:lpstr>調性格計算のプロセス（1/4）</vt:lpstr>
      <vt:lpstr>調性格計算のプロセス（1/4）</vt:lpstr>
      <vt:lpstr>調性格計算のプロセス（2/4）</vt:lpstr>
      <vt:lpstr>調性格計算のプロセス（3/4）</vt:lpstr>
      <vt:lpstr>調性格計算のプロセス（4/4）</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クロスモダリティを用いた カラーベースのレコメンダーシステムの開発 ―レコメンダ―エンジンの設計と実装―</dc:title>
  <dc:creator>yan du</dc:creator>
  <cp:lastModifiedBy>yan du</cp:lastModifiedBy>
  <cp:revision>626</cp:revision>
  <dcterms:created xsi:type="dcterms:W3CDTF">2018-01-18T09:00:40Z</dcterms:created>
  <dcterms:modified xsi:type="dcterms:W3CDTF">2018-01-27T18:22:02Z</dcterms:modified>
</cp:coreProperties>
</file>